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1" r:id="rId6"/>
  </p:sldMasterIdLst>
  <p:notesMasterIdLst>
    <p:notesMasterId r:id="rId39"/>
  </p:notesMasterIdLst>
  <p:sldIdLst>
    <p:sldId id="263" r:id="rId7"/>
    <p:sldId id="264" r:id="rId8"/>
    <p:sldId id="310" r:id="rId9"/>
    <p:sldId id="311" r:id="rId10"/>
    <p:sldId id="268" r:id="rId11"/>
    <p:sldId id="269" r:id="rId12"/>
    <p:sldId id="271" r:id="rId13"/>
    <p:sldId id="272" r:id="rId14"/>
    <p:sldId id="312" r:id="rId15"/>
    <p:sldId id="275" r:id="rId16"/>
    <p:sldId id="276" r:id="rId17"/>
    <p:sldId id="278" r:id="rId18"/>
    <p:sldId id="313" r:id="rId19"/>
    <p:sldId id="277" r:id="rId20"/>
    <p:sldId id="270" r:id="rId21"/>
    <p:sldId id="273" r:id="rId22"/>
    <p:sldId id="300" r:id="rId23"/>
    <p:sldId id="301" r:id="rId24"/>
    <p:sldId id="280" r:id="rId25"/>
    <p:sldId id="281" r:id="rId26"/>
    <p:sldId id="302" r:id="rId27"/>
    <p:sldId id="303" r:id="rId28"/>
    <p:sldId id="304" r:id="rId29"/>
    <p:sldId id="315" r:id="rId30"/>
    <p:sldId id="305" r:id="rId31"/>
    <p:sldId id="314" r:id="rId32"/>
    <p:sldId id="306" r:id="rId33"/>
    <p:sldId id="316" r:id="rId34"/>
    <p:sldId id="283" r:id="rId35"/>
    <p:sldId id="317" r:id="rId36"/>
    <p:sldId id="284" r:id="rId37"/>
    <p:sldId id="267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1E2"/>
    <a:srgbClr val="5F7D95"/>
    <a:srgbClr val="DA6868"/>
    <a:srgbClr val="69BB7D"/>
    <a:srgbClr val="F46F68"/>
    <a:srgbClr val="FFDEAD"/>
    <a:srgbClr val="FFFFFF"/>
    <a:srgbClr val="2E83CD"/>
    <a:srgbClr val="78BCFC"/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36D49-7D6D-4340-84EC-2587892BA8B2}" type="doc">
      <dgm:prSet loTypeId="urn:microsoft.com/office/officeart/2005/8/layout/arrow2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8A1320E7-5559-4941-B019-F8199B96244E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it-IT" sz="1400" b="1">
              <a:latin typeface="Montserrat" pitchFamily="2" charset="0"/>
            </a:rPr>
            <a:t>DATA</a:t>
          </a:r>
        </a:p>
        <a:p>
          <a:pPr algn="ctr">
            <a:spcAft>
              <a:spcPts val="0"/>
            </a:spcAft>
          </a:pPr>
          <a:r>
            <a:rPr lang="it-IT" sz="1400" b="1">
              <a:latin typeface="Montserrat" pitchFamily="2" charset="0"/>
            </a:rPr>
            <a:t>STEWARDS</a:t>
          </a:r>
        </a:p>
      </dgm:t>
    </dgm:pt>
    <dgm:pt modelId="{71C06A0F-AB1B-4347-8A7C-B5A49B903390}" type="parTrans" cxnId="{D3AA0532-7187-8E4A-8951-8C9A4F87FA3B}">
      <dgm:prSet/>
      <dgm:spPr/>
      <dgm:t>
        <a:bodyPr/>
        <a:lstStyle/>
        <a:p>
          <a:endParaRPr lang="it-IT"/>
        </a:p>
      </dgm:t>
    </dgm:pt>
    <dgm:pt modelId="{773B292E-80BD-7149-80EF-2C2B7461ED85}" type="sibTrans" cxnId="{D3AA0532-7187-8E4A-8951-8C9A4F87FA3B}">
      <dgm:prSet/>
      <dgm:spPr/>
      <dgm:t>
        <a:bodyPr/>
        <a:lstStyle/>
        <a:p>
          <a:endParaRPr lang="it-IT"/>
        </a:p>
      </dgm:t>
    </dgm:pt>
    <dgm:pt modelId="{A44DBCEE-E450-EA4A-A519-7F555C28F266}" type="pres">
      <dgm:prSet presAssocID="{3BA36D49-7D6D-4340-84EC-2587892BA8B2}" presName="arrowDiagram" presStyleCnt="0">
        <dgm:presLayoutVars>
          <dgm:chMax val="5"/>
          <dgm:dir/>
          <dgm:resizeHandles val="exact"/>
        </dgm:presLayoutVars>
      </dgm:prSet>
      <dgm:spPr/>
    </dgm:pt>
    <dgm:pt modelId="{6C04B170-66B6-1547-A70C-6698ADE432E9}" type="pres">
      <dgm:prSet presAssocID="{3BA36D49-7D6D-4340-84EC-2587892BA8B2}" presName="arrow" presStyleLbl="bgShp" presStyleIdx="0" presStyleCnt="1" custLinFactNeighborY="-5432"/>
      <dgm:spPr/>
    </dgm:pt>
    <dgm:pt modelId="{88FA9A0D-D6A2-154D-AD48-1E673A448602}" type="pres">
      <dgm:prSet presAssocID="{3BA36D49-7D6D-4340-84EC-2587892BA8B2}" presName="arrowDiagram1" presStyleCnt="0">
        <dgm:presLayoutVars>
          <dgm:bulletEnabled val="1"/>
        </dgm:presLayoutVars>
      </dgm:prSet>
      <dgm:spPr/>
    </dgm:pt>
    <dgm:pt modelId="{AD5073B7-26FB-0040-85D0-884C117CA2F3}" type="pres">
      <dgm:prSet presAssocID="{8A1320E7-5559-4941-B019-F8199B96244E}" presName="bullet1" presStyleLbl="node1" presStyleIdx="0" presStyleCnt="1" custLinFactNeighborX="-59379" custLinFactNeighborY="-34638"/>
      <dgm:spPr/>
    </dgm:pt>
    <dgm:pt modelId="{C67DE998-3095-A543-8A2E-65A203BDC5B7}" type="pres">
      <dgm:prSet presAssocID="{8A1320E7-5559-4941-B019-F8199B96244E}" presName="textBox1" presStyleLbl="revTx" presStyleIdx="0" presStyleCnt="1" custScaleX="114875" custScaleY="76060" custLinFactNeighborX="32283" custLinFactNeighborY="-1059">
        <dgm:presLayoutVars>
          <dgm:bulletEnabled val="1"/>
        </dgm:presLayoutVars>
      </dgm:prSet>
      <dgm:spPr/>
    </dgm:pt>
  </dgm:ptLst>
  <dgm:cxnLst>
    <dgm:cxn modelId="{D3AA0532-7187-8E4A-8951-8C9A4F87FA3B}" srcId="{3BA36D49-7D6D-4340-84EC-2587892BA8B2}" destId="{8A1320E7-5559-4941-B019-F8199B96244E}" srcOrd="0" destOrd="0" parTransId="{71C06A0F-AB1B-4347-8A7C-B5A49B903390}" sibTransId="{773B292E-80BD-7149-80EF-2C2B7461ED85}"/>
    <dgm:cxn modelId="{D5CB16B8-E52D-F647-80C0-045F7B577A8E}" type="presOf" srcId="{8A1320E7-5559-4941-B019-F8199B96244E}" destId="{C67DE998-3095-A543-8A2E-65A203BDC5B7}" srcOrd="0" destOrd="0" presId="urn:microsoft.com/office/officeart/2005/8/layout/arrow2"/>
    <dgm:cxn modelId="{7E8044F1-407C-F34D-8824-3620C80DBF35}" type="presOf" srcId="{3BA36D49-7D6D-4340-84EC-2587892BA8B2}" destId="{A44DBCEE-E450-EA4A-A519-7F555C28F266}" srcOrd="0" destOrd="0" presId="urn:microsoft.com/office/officeart/2005/8/layout/arrow2"/>
    <dgm:cxn modelId="{A40F9C05-2238-B345-93D9-3C9F47CDDCC8}" type="presParOf" srcId="{A44DBCEE-E450-EA4A-A519-7F555C28F266}" destId="{6C04B170-66B6-1547-A70C-6698ADE432E9}" srcOrd="0" destOrd="0" presId="urn:microsoft.com/office/officeart/2005/8/layout/arrow2"/>
    <dgm:cxn modelId="{1E2FF572-7E88-5F45-A705-2F8CF987421B}" type="presParOf" srcId="{A44DBCEE-E450-EA4A-A519-7F555C28F266}" destId="{88FA9A0D-D6A2-154D-AD48-1E673A448602}" srcOrd="1" destOrd="0" presId="urn:microsoft.com/office/officeart/2005/8/layout/arrow2"/>
    <dgm:cxn modelId="{BB59F6EB-203C-DD44-AD8B-48D24D4BE7A3}" type="presParOf" srcId="{88FA9A0D-D6A2-154D-AD48-1E673A448602}" destId="{AD5073B7-26FB-0040-85D0-884C117CA2F3}" srcOrd="0" destOrd="0" presId="urn:microsoft.com/office/officeart/2005/8/layout/arrow2"/>
    <dgm:cxn modelId="{F0B14B01-A077-2844-810C-6BA00ECB7DBB}" type="presParOf" srcId="{88FA9A0D-D6A2-154D-AD48-1E673A448602}" destId="{C67DE998-3095-A543-8A2E-65A203BDC5B7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BE5B2D-6F89-BB42-B140-C4B6C9877216}" type="doc">
      <dgm:prSet loTypeId="urn:microsoft.com/office/officeart/2005/8/layout/cycle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7E10F900-2CF7-3243-8A06-3902FCD1660C}">
      <dgm:prSet custT="1"/>
      <dgm:spPr>
        <a:solidFill>
          <a:srgbClr val="69BB7D"/>
        </a:solidFill>
      </dgm:spPr>
      <dgm:t>
        <a:bodyPr/>
        <a:lstStyle/>
        <a:p>
          <a:r>
            <a:rPr lang="it-IT" sz="1100" b="1">
              <a:latin typeface="Montserrat" pitchFamily="2" charset="0"/>
            </a:rPr>
            <a:t>14 membri</a:t>
          </a:r>
        </a:p>
      </dgm:t>
    </dgm:pt>
    <dgm:pt modelId="{B2137953-EBA2-C040-993C-42B55737142E}" type="parTrans" cxnId="{52947C5A-E96D-9145-ABB5-68E4022626F2}">
      <dgm:prSet/>
      <dgm:spPr/>
      <dgm:t>
        <a:bodyPr/>
        <a:lstStyle/>
        <a:p>
          <a:endParaRPr lang="it-IT" sz="1400"/>
        </a:p>
      </dgm:t>
    </dgm:pt>
    <dgm:pt modelId="{37EE5A89-48C1-0E4B-9022-5C26C436E935}" type="sibTrans" cxnId="{52947C5A-E96D-9145-ABB5-68E4022626F2}">
      <dgm:prSet/>
      <dgm:spPr>
        <a:ln>
          <a:solidFill>
            <a:srgbClr val="69BB7D"/>
          </a:solidFill>
        </a:ln>
      </dgm:spPr>
      <dgm:t>
        <a:bodyPr/>
        <a:lstStyle/>
        <a:p>
          <a:endParaRPr lang="it-IT" sz="1400"/>
        </a:p>
      </dgm:t>
    </dgm:pt>
    <dgm:pt modelId="{3B7DC698-756E-6544-8502-000ACC549CD7}">
      <dgm:prSet custT="1"/>
      <dgm:spPr>
        <a:solidFill>
          <a:srgbClr val="5F7D95"/>
        </a:solidFill>
      </dgm:spPr>
      <dgm:t>
        <a:bodyPr/>
        <a:lstStyle/>
        <a:p>
          <a:r>
            <a:rPr lang="it-IT" sz="1100" b="1">
              <a:latin typeface="Montserrat" pitchFamily="2" charset="0"/>
            </a:rPr>
            <a:t>Docenti con competenze Open Science</a:t>
          </a:r>
        </a:p>
      </dgm:t>
    </dgm:pt>
    <dgm:pt modelId="{47B413A6-465C-AE46-BFB7-4A888BF3202F}" type="parTrans" cxnId="{E4C4DDC8-E759-8141-B55B-05484509C86A}">
      <dgm:prSet/>
      <dgm:spPr/>
      <dgm:t>
        <a:bodyPr/>
        <a:lstStyle/>
        <a:p>
          <a:endParaRPr lang="it-IT" sz="1400"/>
        </a:p>
      </dgm:t>
    </dgm:pt>
    <dgm:pt modelId="{5DF51F5F-F603-B643-8E47-ADF663EAE7FA}" type="sibTrans" cxnId="{E4C4DDC8-E759-8141-B55B-05484509C86A}">
      <dgm:prSet/>
      <dgm:spPr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rgbClr val="5F7D9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endParaRPr lang="it-IT" sz="1400"/>
        </a:p>
      </dgm:t>
    </dgm:pt>
    <dgm:pt modelId="{5ED5B9C1-C912-6D44-998E-2CC099111848}">
      <dgm:prSet custT="1"/>
      <dgm:spPr>
        <a:solidFill>
          <a:srgbClr val="DA6868"/>
        </a:solidFill>
      </dgm:spPr>
      <dgm:t>
        <a:bodyPr/>
        <a:lstStyle/>
        <a:p>
          <a:r>
            <a:rPr lang="it-IT" sz="1100" b="1">
              <a:latin typeface="Montserrat" pitchFamily="2" charset="0"/>
            </a:rPr>
            <a:t>Personale TA da 5 aree (trasversalità)</a:t>
          </a:r>
        </a:p>
      </dgm:t>
    </dgm:pt>
    <dgm:pt modelId="{6FE64593-B3FF-0542-9202-3BAE13278AB2}" type="parTrans" cxnId="{A4B28632-9E5D-374A-8810-D40EC0623B84}">
      <dgm:prSet/>
      <dgm:spPr/>
      <dgm:t>
        <a:bodyPr/>
        <a:lstStyle/>
        <a:p>
          <a:endParaRPr lang="it-IT" sz="1400"/>
        </a:p>
      </dgm:t>
    </dgm:pt>
    <dgm:pt modelId="{9CFC5360-6763-4A40-8F6C-B378EC0DEA27}" type="sibTrans" cxnId="{A4B28632-9E5D-374A-8810-D40EC0623B84}">
      <dgm:prSet/>
      <dgm:spPr>
        <a:ln>
          <a:solidFill>
            <a:srgbClr val="DA6868"/>
          </a:solidFill>
        </a:ln>
      </dgm:spPr>
      <dgm:t>
        <a:bodyPr/>
        <a:lstStyle/>
        <a:p>
          <a:endParaRPr lang="it-IT" sz="1400"/>
        </a:p>
      </dgm:t>
    </dgm:pt>
    <dgm:pt modelId="{E91C414F-1AA3-254D-95C0-2B483D0B4A87}" type="pres">
      <dgm:prSet presAssocID="{57BE5B2D-6F89-BB42-B140-C4B6C9877216}" presName="cycle" presStyleCnt="0">
        <dgm:presLayoutVars>
          <dgm:dir/>
          <dgm:resizeHandles val="exact"/>
        </dgm:presLayoutVars>
      </dgm:prSet>
      <dgm:spPr/>
    </dgm:pt>
    <dgm:pt modelId="{3A8C54F2-C64F-4640-81B8-5E22BDF2E62E}" type="pres">
      <dgm:prSet presAssocID="{7E10F900-2CF7-3243-8A06-3902FCD1660C}" presName="node" presStyleLbl="node1" presStyleIdx="0" presStyleCnt="3">
        <dgm:presLayoutVars>
          <dgm:bulletEnabled val="1"/>
        </dgm:presLayoutVars>
      </dgm:prSet>
      <dgm:spPr/>
    </dgm:pt>
    <dgm:pt modelId="{89263E99-FC4C-0649-AEF4-AFA1F4B51711}" type="pres">
      <dgm:prSet presAssocID="{7E10F900-2CF7-3243-8A06-3902FCD1660C}" presName="spNode" presStyleCnt="0"/>
      <dgm:spPr/>
    </dgm:pt>
    <dgm:pt modelId="{E3407D81-208E-3A4C-B7F3-73B1E6694412}" type="pres">
      <dgm:prSet presAssocID="{37EE5A89-48C1-0E4B-9022-5C26C436E935}" presName="sibTrans" presStyleLbl="sibTrans1D1" presStyleIdx="0" presStyleCnt="3"/>
      <dgm:spPr/>
    </dgm:pt>
    <dgm:pt modelId="{9CA142E0-71FE-0B4A-A2AD-74EEEB317C51}" type="pres">
      <dgm:prSet presAssocID="{3B7DC698-756E-6544-8502-000ACC549CD7}" presName="node" presStyleLbl="node1" presStyleIdx="1" presStyleCnt="3">
        <dgm:presLayoutVars>
          <dgm:bulletEnabled val="1"/>
        </dgm:presLayoutVars>
      </dgm:prSet>
      <dgm:spPr/>
    </dgm:pt>
    <dgm:pt modelId="{3943578E-31E5-4E44-ACF5-A64FE259E748}" type="pres">
      <dgm:prSet presAssocID="{3B7DC698-756E-6544-8502-000ACC549CD7}" presName="spNode" presStyleCnt="0"/>
      <dgm:spPr/>
    </dgm:pt>
    <dgm:pt modelId="{FEC822DE-0DC0-414E-973E-FAE01DC2EED8}" type="pres">
      <dgm:prSet presAssocID="{5DF51F5F-F603-B643-8E47-ADF663EAE7FA}" presName="sibTrans" presStyleLbl="sibTrans1D1" presStyleIdx="1" presStyleCnt="3"/>
      <dgm:spPr/>
    </dgm:pt>
    <dgm:pt modelId="{5627B003-9E2D-7A4B-802A-99064A068292}" type="pres">
      <dgm:prSet presAssocID="{5ED5B9C1-C912-6D44-998E-2CC099111848}" presName="node" presStyleLbl="node1" presStyleIdx="2" presStyleCnt="3">
        <dgm:presLayoutVars>
          <dgm:bulletEnabled val="1"/>
        </dgm:presLayoutVars>
      </dgm:prSet>
      <dgm:spPr/>
    </dgm:pt>
    <dgm:pt modelId="{FAD5515A-5258-914B-BD56-22E27571D68C}" type="pres">
      <dgm:prSet presAssocID="{5ED5B9C1-C912-6D44-998E-2CC099111848}" presName="spNode" presStyleCnt="0"/>
      <dgm:spPr/>
    </dgm:pt>
    <dgm:pt modelId="{1ED85FD7-02EF-8E42-A3CD-3BA81C70C775}" type="pres">
      <dgm:prSet presAssocID="{9CFC5360-6763-4A40-8F6C-B378EC0DEA27}" presName="sibTrans" presStyleLbl="sibTrans1D1" presStyleIdx="2" presStyleCnt="3"/>
      <dgm:spPr/>
    </dgm:pt>
  </dgm:ptLst>
  <dgm:cxnLst>
    <dgm:cxn modelId="{5E57D225-E3A3-C54C-BABD-5742CF7122BF}" type="presOf" srcId="{5DF51F5F-F603-B643-8E47-ADF663EAE7FA}" destId="{FEC822DE-0DC0-414E-973E-FAE01DC2EED8}" srcOrd="0" destOrd="0" presId="urn:microsoft.com/office/officeart/2005/8/layout/cycle6"/>
    <dgm:cxn modelId="{A4B28632-9E5D-374A-8810-D40EC0623B84}" srcId="{57BE5B2D-6F89-BB42-B140-C4B6C9877216}" destId="{5ED5B9C1-C912-6D44-998E-2CC099111848}" srcOrd="2" destOrd="0" parTransId="{6FE64593-B3FF-0542-9202-3BAE13278AB2}" sibTransId="{9CFC5360-6763-4A40-8F6C-B378EC0DEA27}"/>
    <dgm:cxn modelId="{2C66CA4D-6F0B-4648-9767-6D3C56464B0F}" type="presOf" srcId="{5ED5B9C1-C912-6D44-998E-2CC099111848}" destId="{5627B003-9E2D-7A4B-802A-99064A068292}" srcOrd="0" destOrd="0" presId="urn:microsoft.com/office/officeart/2005/8/layout/cycle6"/>
    <dgm:cxn modelId="{52947C5A-E96D-9145-ABB5-68E4022626F2}" srcId="{57BE5B2D-6F89-BB42-B140-C4B6C9877216}" destId="{7E10F900-2CF7-3243-8A06-3902FCD1660C}" srcOrd="0" destOrd="0" parTransId="{B2137953-EBA2-C040-993C-42B55737142E}" sibTransId="{37EE5A89-48C1-0E4B-9022-5C26C436E935}"/>
    <dgm:cxn modelId="{4DD2E088-62A2-CF4D-8740-9A02B50ACFE5}" type="presOf" srcId="{37EE5A89-48C1-0E4B-9022-5C26C436E935}" destId="{E3407D81-208E-3A4C-B7F3-73B1E6694412}" srcOrd="0" destOrd="0" presId="urn:microsoft.com/office/officeart/2005/8/layout/cycle6"/>
    <dgm:cxn modelId="{D9FC19A4-3AA6-5440-9573-E366C3ECB74F}" type="presOf" srcId="{3B7DC698-756E-6544-8502-000ACC549CD7}" destId="{9CA142E0-71FE-0B4A-A2AD-74EEEB317C51}" srcOrd="0" destOrd="0" presId="urn:microsoft.com/office/officeart/2005/8/layout/cycle6"/>
    <dgm:cxn modelId="{E4C4DDC8-E759-8141-B55B-05484509C86A}" srcId="{57BE5B2D-6F89-BB42-B140-C4B6C9877216}" destId="{3B7DC698-756E-6544-8502-000ACC549CD7}" srcOrd="1" destOrd="0" parTransId="{47B413A6-465C-AE46-BFB7-4A888BF3202F}" sibTransId="{5DF51F5F-F603-B643-8E47-ADF663EAE7FA}"/>
    <dgm:cxn modelId="{75F6D7D6-7D62-1F41-995C-174DC551F6EF}" type="presOf" srcId="{9CFC5360-6763-4A40-8F6C-B378EC0DEA27}" destId="{1ED85FD7-02EF-8E42-A3CD-3BA81C70C775}" srcOrd="0" destOrd="0" presId="urn:microsoft.com/office/officeart/2005/8/layout/cycle6"/>
    <dgm:cxn modelId="{E265EBE1-D3B6-254E-B63A-1A79D40AC64D}" type="presOf" srcId="{57BE5B2D-6F89-BB42-B140-C4B6C9877216}" destId="{E91C414F-1AA3-254D-95C0-2B483D0B4A87}" srcOrd="0" destOrd="0" presId="urn:microsoft.com/office/officeart/2005/8/layout/cycle6"/>
    <dgm:cxn modelId="{73F7B0EE-B9B2-6E4A-BE35-40AFDCBCF336}" type="presOf" srcId="{7E10F900-2CF7-3243-8A06-3902FCD1660C}" destId="{3A8C54F2-C64F-4640-81B8-5E22BDF2E62E}" srcOrd="0" destOrd="0" presId="urn:microsoft.com/office/officeart/2005/8/layout/cycle6"/>
    <dgm:cxn modelId="{94560C28-A707-3343-A9CC-45A3493A7A5F}" type="presParOf" srcId="{E91C414F-1AA3-254D-95C0-2B483D0B4A87}" destId="{3A8C54F2-C64F-4640-81B8-5E22BDF2E62E}" srcOrd="0" destOrd="0" presId="urn:microsoft.com/office/officeart/2005/8/layout/cycle6"/>
    <dgm:cxn modelId="{D63DEC08-7576-E448-AB9A-B4D72BCEDF19}" type="presParOf" srcId="{E91C414F-1AA3-254D-95C0-2B483D0B4A87}" destId="{89263E99-FC4C-0649-AEF4-AFA1F4B51711}" srcOrd="1" destOrd="0" presId="urn:microsoft.com/office/officeart/2005/8/layout/cycle6"/>
    <dgm:cxn modelId="{02E6FFD6-B95E-AF40-BAE8-03CBB63BFED4}" type="presParOf" srcId="{E91C414F-1AA3-254D-95C0-2B483D0B4A87}" destId="{E3407D81-208E-3A4C-B7F3-73B1E6694412}" srcOrd="2" destOrd="0" presId="urn:microsoft.com/office/officeart/2005/8/layout/cycle6"/>
    <dgm:cxn modelId="{A9678BC6-2CDC-9C4A-88FF-03F2E9A98930}" type="presParOf" srcId="{E91C414F-1AA3-254D-95C0-2B483D0B4A87}" destId="{9CA142E0-71FE-0B4A-A2AD-74EEEB317C51}" srcOrd="3" destOrd="0" presId="urn:microsoft.com/office/officeart/2005/8/layout/cycle6"/>
    <dgm:cxn modelId="{0A303DB8-C07E-D140-8B2A-42F2CF452F12}" type="presParOf" srcId="{E91C414F-1AA3-254D-95C0-2B483D0B4A87}" destId="{3943578E-31E5-4E44-ACF5-A64FE259E748}" srcOrd="4" destOrd="0" presId="urn:microsoft.com/office/officeart/2005/8/layout/cycle6"/>
    <dgm:cxn modelId="{0C46CEA8-8E19-5C43-96C7-42A5E0D60055}" type="presParOf" srcId="{E91C414F-1AA3-254D-95C0-2B483D0B4A87}" destId="{FEC822DE-0DC0-414E-973E-FAE01DC2EED8}" srcOrd="5" destOrd="0" presId="urn:microsoft.com/office/officeart/2005/8/layout/cycle6"/>
    <dgm:cxn modelId="{17422A99-7B43-2D49-9005-6ACDFBA1BF7A}" type="presParOf" srcId="{E91C414F-1AA3-254D-95C0-2B483D0B4A87}" destId="{5627B003-9E2D-7A4B-802A-99064A068292}" srcOrd="6" destOrd="0" presId="urn:microsoft.com/office/officeart/2005/8/layout/cycle6"/>
    <dgm:cxn modelId="{75932728-A772-5342-A042-5C3BBE00D316}" type="presParOf" srcId="{E91C414F-1AA3-254D-95C0-2B483D0B4A87}" destId="{FAD5515A-5258-914B-BD56-22E27571D68C}" srcOrd="7" destOrd="0" presId="urn:microsoft.com/office/officeart/2005/8/layout/cycle6"/>
    <dgm:cxn modelId="{D745B45E-F28A-0C43-9806-81D725D8B838}" type="presParOf" srcId="{E91C414F-1AA3-254D-95C0-2B483D0B4A87}" destId="{1ED85FD7-02EF-8E42-A3CD-3BA81C70C775}" srcOrd="8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45EAE-56FA-F541-9E1D-74E3A700DD3D}" type="doc">
      <dgm:prSet loTypeId="urn:microsoft.com/office/officeart/2009/layout/CircleArrowProcess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E68CB20D-D817-AA4F-B338-EC96940278E0}">
      <dgm:prSet custT="1"/>
      <dgm:spPr/>
      <dgm:t>
        <a:bodyPr/>
        <a:lstStyle/>
        <a:p>
          <a:r>
            <a:rPr lang="it-IT" sz="1200" b="1">
              <a:latin typeface="Montserrat" pitchFamily="2" charset="0"/>
            </a:rPr>
            <a:t>Open access</a:t>
          </a:r>
        </a:p>
      </dgm:t>
    </dgm:pt>
    <dgm:pt modelId="{DB8FA079-7BB1-B440-9A87-98D35EF9B59C}" type="parTrans" cxnId="{1A27F804-FC01-CD4B-BB22-C343B428AB93}">
      <dgm:prSet/>
      <dgm:spPr/>
      <dgm:t>
        <a:bodyPr/>
        <a:lstStyle/>
        <a:p>
          <a:endParaRPr lang="it-IT"/>
        </a:p>
      </dgm:t>
    </dgm:pt>
    <dgm:pt modelId="{7ED462B2-702A-DD44-B84A-E4EBE303D1F8}" type="sibTrans" cxnId="{1A27F804-FC01-CD4B-BB22-C343B428AB93}">
      <dgm:prSet/>
      <dgm:spPr/>
      <dgm:t>
        <a:bodyPr/>
        <a:lstStyle/>
        <a:p>
          <a:endParaRPr lang="it-IT"/>
        </a:p>
      </dgm:t>
    </dgm:pt>
    <dgm:pt modelId="{E1B85475-BB24-4E4E-9CFC-897858EC0824}">
      <dgm:prSet custT="1"/>
      <dgm:spPr/>
      <dgm:t>
        <a:bodyPr/>
        <a:lstStyle/>
        <a:p>
          <a:pPr rtl="0"/>
          <a:r>
            <a:rPr lang="it-IT" sz="1200" b="1">
              <a:latin typeface="Montserrat" pitchFamily="2" charset="0"/>
            </a:rPr>
            <a:t>Citizen science </a:t>
          </a:r>
        </a:p>
      </dgm:t>
    </dgm:pt>
    <dgm:pt modelId="{C21608F1-8BC8-4E44-AFEC-287AC9BAD569}" type="parTrans" cxnId="{8675CE71-E372-C94C-A071-A9D5B9F72935}">
      <dgm:prSet/>
      <dgm:spPr/>
      <dgm:t>
        <a:bodyPr/>
        <a:lstStyle/>
        <a:p>
          <a:endParaRPr lang="it-IT"/>
        </a:p>
      </dgm:t>
    </dgm:pt>
    <dgm:pt modelId="{2EB4CC89-0918-4B47-B35F-E48D575DFA99}" type="sibTrans" cxnId="{8675CE71-E372-C94C-A071-A9D5B9F72935}">
      <dgm:prSet/>
      <dgm:spPr/>
      <dgm:t>
        <a:bodyPr/>
        <a:lstStyle/>
        <a:p>
          <a:endParaRPr lang="it-IT"/>
        </a:p>
      </dgm:t>
    </dgm:pt>
    <dgm:pt modelId="{9C93D646-EDC3-C64E-B441-534FCE026989}">
      <dgm:prSet custT="1"/>
      <dgm:spPr/>
      <dgm:t>
        <a:bodyPr/>
        <a:lstStyle/>
        <a:p>
          <a:r>
            <a:rPr lang="it-IT" sz="1200" b="1">
              <a:latin typeface="Montserrat" pitchFamily="2" charset="0"/>
            </a:rPr>
            <a:t>Dati della ricerca</a:t>
          </a:r>
        </a:p>
      </dgm:t>
    </dgm:pt>
    <dgm:pt modelId="{E9C7B5AE-4B6C-6447-A8E3-B5F9516807E8}" type="parTrans" cxnId="{5B4AE163-1338-9540-AC4C-D5BB22070898}">
      <dgm:prSet/>
      <dgm:spPr/>
      <dgm:t>
        <a:bodyPr/>
        <a:lstStyle/>
        <a:p>
          <a:endParaRPr lang="it-IT"/>
        </a:p>
      </dgm:t>
    </dgm:pt>
    <dgm:pt modelId="{C56B2325-F415-6B48-B06F-B435437E1A21}" type="sibTrans" cxnId="{5B4AE163-1338-9540-AC4C-D5BB22070898}">
      <dgm:prSet/>
      <dgm:spPr/>
      <dgm:t>
        <a:bodyPr/>
        <a:lstStyle/>
        <a:p>
          <a:endParaRPr lang="it-IT"/>
        </a:p>
      </dgm:t>
    </dgm:pt>
    <dgm:pt modelId="{CFFC3A71-17E3-B240-B01C-AF8B359A22FF}" type="pres">
      <dgm:prSet presAssocID="{2A745EAE-56FA-F541-9E1D-74E3A700DD3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777B9CB-972B-D744-825B-1C102D2E5D49}" type="pres">
      <dgm:prSet presAssocID="{E68CB20D-D817-AA4F-B338-EC96940278E0}" presName="Accent1" presStyleCnt="0"/>
      <dgm:spPr/>
    </dgm:pt>
    <dgm:pt modelId="{240C81DD-F521-6047-B296-46C0C58BD284}" type="pres">
      <dgm:prSet presAssocID="{E68CB20D-D817-AA4F-B338-EC96940278E0}" presName="Accent" presStyleLbl="node1" presStyleIdx="0" presStyleCnt="3"/>
      <dgm:spPr>
        <a:gradFill rotWithShape="0">
          <a:gsLst>
            <a:gs pos="100000">
              <a:srgbClr val="69BB7D"/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8151C676-0A9E-C841-A78B-5296ACE15B4E}" type="pres">
      <dgm:prSet presAssocID="{E68CB20D-D817-AA4F-B338-EC96940278E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9DC9FBB-05CC-0F4F-937C-0E3ED975716D}" type="pres">
      <dgm:prSet presAssocID="{9C93D646-EDC3-C64E-B441-534FCE026989}" presName="Accent2" presStyleCnt="0"/>
      <dgm:spPr/>
    </dgm:pt>
    <dgm:pt modelId="{1175E336-A258-4E44-8BE0-907F62228C28}" type="pres">
      <dgm:prSet presAssocID="{9C93D646-EDC3-C64E-B441-534FCE026989}" presName="Accent" presStyleLbl="node1" presStyleIdx="1" presStyleCnt="3"/>
      <dgm:spPr>
        <a:gradFill rotWithShape="0">
          <a:gsLst>
            <a:gs pos="100000">
              <a:srgbClr val="5F7D95"/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</a:gradFill>
      </dgm:spPr>
    </dgm:pt>
    <dgm:pt modelId="{94542372-2E35-9541-A8E2-8DDE1BF9DA0F}" type="pres">
      <dgm:prSet presAssocID="{9C93D646-EDC3-C64E-B441-534FCE02698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749CD12-D1C8-414A-9CEF-B5F13AE6912C}" type="pres">
      <dgm:prSet presAssocID="{E1B85475-BB24-4E4E-9CFC-897858EC0824}" presName="Accent3" presStyleCnt="0"/>
      <dgm:spPr/>
    </dgm:pt>
    <dgm:pt modelId="{8EEF6C02-81F9-8440-B1EE-79967D4190AE}" type="pres">
      <dgm:prSet presAssocID="{E1B85475-BB24-4E4E-9CFC-897858EC0824}" presName="Accent" presStyleLbl="node1" presStyleIdx="2" presStyleCnt="3"/>
      <dgm:spPr>
        <a:gradFill rotWithShape="0">
          <a:gsLst>
            <a:gs pos="100000">
              <a:srgbClr val="DA6868"/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</a:gradFill>
      </dgm:spPr>
    </dgm:pt>
    <dgm:pt modelId="{3EA78860-DE90-694D-8F4D-5715DBB92F19}" type="pres">
      <dgm:prSet presAssocID="{E1B85475-BB24-4E4E-9CFC-897858EC0824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1A27F804-FC01-CD4B-BB22-C343B428AB93}" srcId="{2A745EAE-56FA-F541-9E1D-74E3A700DD3D}" destId="{E68CB20D-D817-AA4F-B338-EC96940278E0}" srcOrd="0" destOrd="0" parTransId="{DB8FA079-7BB1-B440-9A87-98D35EF9B59C}" sibTransId="{7ED462B2-702A-DD44-B84A-E4EBE303D1F8}"/>
    <dgm:cxn modelId="{02053907-D451-BA45-AA4C-8CC643FB810E}" type="presOf" srcId="{E1B85475-BB24-4E4E-9CFC-897858EC0824}" destId="{3EA78860-DE90-694D-8F4D-5715DBB92F19}" srcOrd="0" destOrd="0" presId="urn:microsoft.com/office/officeart/2009/layout/CircleArrowProcess"/>
    <dgm:cxn modelId="{5B4AE163-1338-9540-AC4C-D5BB22070898}" srcId="{2A745EAE-56FA-F541-9E1D-74E3A700DD3D}" destId="{9C93D646-EDC3-C64E-B441-534FCE026989}" srcOrd="1" destOrd="0" parTransId="{E9C7B5AE-4B6C-6447-A8E3-B5F9516807E8}" sibTransId="{C56B2325-F415-6B48-B06F-B435437E1A21}"/>
    <dgm:cxn modelId="{8675CE71-E372-C94C-A071-A9D5B9F72935}" srcId="{2A745EAE-56FA-F541-9E1D-74E3A700DD3D}" destId="{E1B85475-BB24-4E4E-9CFC-897858EC0824}" srcOrd="2" destOrd="0" parTransId="{C21608F1-8BC8-4E44-AFEC-287AC9BAD569}" sibTransId="{2EB4CC89-0918-4B47-B35F-E48D575DFA99}"/>
    <dgm:cxn modelId="{1C7DD972-0228-5F4C-8D02-7D25406E5C32}" type="presOf" srcId="{2A745EAE-56FA-F541-9E1D-74E3A700DD3D}" destId="{CFFC3A71-17E3-B240-B01C-AF8B359A22FF}" srcOrd="0" destOrd="0" presId="urn:microsoft.com/office/officeart/2009/layout/CircleArrowProcess"/>
    <dgm:cxn modelId="{D6A8D153-AE24-4746-8E52-3C363D28796E}" type="presOf" srcId="{9C93D646-EDC3-C64E-B441-534FCE026989}" destId="{94542372-2E35-9541-A8E2-8DDE1BF9DA0F}" srcOrd="0" destOrd="0" presId="urn:microsoft.com/office/officeart/2009/layout/CircleArrowProcess"/>
    <dgm:cxn modelId="{1A454BED-DF26-D349-8B92-90A037CD6E61}" type="presOf" srcId="{E68CB20D-D817-AA4F-B338-EC96940278E0}" destId="{8151C676-0A9E-C841-A78B-5296ACE15B4E}" srcOrd="0" destOrd="0" presId="urn:microsoft.com/office/officeart/2009/layout/CircleArrowProcess"/>
    <dgm:cxn modelId="{75900BA2-ACBC-F04B-B1D3-9BF45112FB9E}" type="presParOf" srcId="{CFFC3A71-17E3-B240-B01C-AF8B359A22FF}" destId="{0777B9CB-972B-D744-825B-1C102D2E5D49}" srcOrd="0" destOrd="0" presId="urn:microsoft.com/office/officeart/2009/layout/CircleArrowProcess"/>
    <dgm:cxn modelId="{834DE0B3-14EB-DB4E-8537-0725AAFA538B}" type="presParOf" srcId="{0777B9CB-972B-D744-825B-1C102D2E5D49}" destId="{240C81DD-F521-6047-B296-46C0C58BD284}" srcOrd="0" destOrd="0" presId="urn:microsoft.com/office/officeart/2009/layout/CircleArrowProcess"/>
    <dgm:cxn modelId="{C2BFB2C2-A06C-8544-84EC-B4BC7D72717D}" type="presParOf" srcId="{CFFC3A71-17E3-B240-B01C-AF8B359A22FF}" destId="{8151C676-0A9E-C841-A78B-5296ACE15B4E}" srcOrd="1" destOrd="0" presId="urn:microsoft.com/office/officeart/2009/layout/CircleArrowProcess"/>
    <dgm:cxn modelId="{472FCC6F-CC37-9549-9ABC-FB88746A9087}" type="presParOf" srcId="{CFFC3A71-17E3-B240-B01C-AF8B359A22FF}" destId="{29DC9FBB-05CC-0F4F-937C-0E3ED975716D}" srcOrd="2" destOrd="0" presId="urn:microsoft.com/office/officeart/2009/layout/CircleArrowProcess"/>
    <dgm:cxn modelId="{D448ABEC-A07D-C740-BB5F-12A973120144}" type="presParOf" srcId="{29DC9FBB-05CC-0F4F-937C-0E3ED975716D}" destId="{1175E336-A258-4E44-8BE0-907F62228C28}" srcOrd="0" destOrd="0" presId="urn:microsoft.com/office/officeart/2009/layout/CircleArrowProcess"/>
    <dgm:cxn modelId="{96CBBDFC-EA78-B447-BE81-C686F17145B5}" type="presParOf" srcId="{CFFC3A71-17E3-B240-B01C-AF8B359A22FF}" destId="{94542372-2E35-9541-A8E2-8DDE1BF9DA0F}" srcOrd="3" destOrd="0" presId="urn:microsoft.com/office/officeart/2009/layout/CircleArrowProcess"/>
    <dgm:cxn modelId="{856371DC-5D72-E74C-A180-CF93449542CD}" type="presParOf" srcId="{CFFC3A71-17E3-B240-B01C-AF8B359A22FF}" destId="{B749CD12-D1C8-414A-9CEF-B5F13AE6912C}" srcOrd="4" destOrd="0" presId="urn:microsoft.com/office/officeart/2009/layout/CircleArrowProcess"/>
    <dgm:cxn modelId="{F4025C39-7BC3-5B42-917E-91DCC3BE8FA9}" type="presParOf" srcId="{B749CD12-D1C8-414A-9CEF-B5F13AE6912C}" destId="{8EEF6C02-81F9-8440-B1EE-79967D4190AE}" srcOrd="0" destOrd="0" presId="urn:microsoft.com/office/officeart/2009/layout/CircleArrowProcess"/>
    <dgm:cxn modelId="{A54C715A-6808-8D4E-B8B0-70E1E56EA714}" type="presParOf" srcId="{CFFC3A71-17E3-B240-B01C-AF8B359A22FF}" destId="{3EA78860-DE90-694D-8F4D-5715DBB92F1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4B170-66B6-1547-A70C-6698ADE432E9}">
      <dsp:nvSpPr>
        <dsp:cNvPr id="0" name=""/>
        <dsp:cNvSpPr/>
      </dsp:nvSpPr>
      <dsp:spPr>
        <a:xfrm>
          <a:off x="0" y="171291"/>
          <a:ext cx="3619114" cy="22619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073B7-26FB-0040-85D0-884C117CA2F3}">
      <dsp:nvSpPr>
        <dsp:cNvPr id="0" name=""/>
        <dsp:cNvSpPr/>
      </dsp:nvSpPr>
      <dsp:spPr>
        <a:xfrm>
          <a:off x="2602358" y="660118"/>
          <a:ext cx="267814" cy="267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7DE998-3095-A543-8A2E-65A203BDC5B7}">
      <dsp:nvSpPr>
        <dsp:cNvPr id="0" name=""/>
        <dsp:cNvSpPr/>
      </dsp:nvSpPr>
      <dsp:spPr>
        <a:xfrm>
          <a:off x="1807320" y="1068929"/>
          <a:ext cx="1662982" cy="1269682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41909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b="1" kern="1200">
              <a:latin typeface="Montserrat" pitchFamily="2" charset="0"/>
            </a:rPr>
            <a:t>DATA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b="1" kern="1200">
              <a:latin typeface="Montserrat" pitchFamily="2" charset="0"/>
            </a:rPr>
            <a:t>STEWARDS</a:t>
          </a:r>
        </a:p>
      </dsp:txBody>
      <dsp:txXfrm>
        <a:off x="1869301" y="1130910"/>
        <a:ext cx="1539020" cy="1145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C54F2-C64F-4640-81B8-5E22BDF2E62E}">
      <dsp:nvSpPr>
        <dsp:cNvPr id="0" name=""/>
        <dsp:cNvSpPr/>
      </dsp:nvSpPr>
      <dsp:spPr>
        <a:xfrm>
          <a:off x="1339203" y="1400"/>
          <a:ext cx="1248133" cy="811287"/>
        </a:xfrm>
        <a:prstGeom prst="roundRect">
          <a:avLst/>
        </a:prstGeom>
        <a:solidFill>
          <a:srgbClr val="69BB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>
              <a:latin typeface="Montserrat" pitchFamily="2" charset="0"/>
            </a:rPr>
            <a:t>14 membri</a:t>
          </a:r>
        </a:p>
      </dsp:txBody>
      <dsp:txXfrm>
        <a:off x="1378807" y="41004"/>
        <a:ext cx="1168925" cy="732079"/>
      </dsp:txXfrm>
    </dsp:sp>
    <dsp:sp modelId="{E3407D81-208E-3A4C-B7F3-73B1E6694412}">
      <dsp:nvSpPr>
        <dsp:cNvPr id="0" name=""/>
        <dsp:cNvSpPr/>
      </dsp:nvSpPr>
      <dsp:spPr>
        <a:xfrm>
          <a:off x="881987" y="407043"/>
          <a:ext cx="2162566" cy="2162566"/>
        </a:xfrm>
        <a:custGeom>
          <a:avLst/>
          <a:gdLst/>
          <a:ahLst/>
          <a:cxnLst/>
          <a:rect l="0" t="0" r="0" b="0"/>
          <a:pathLst>
            <a:path>
              <a:moveTo>
                <a:pt x="1714402" y="204736"/>
              </a:moveTo>
              <a:arcTo wR="1081283" hR="1081283" stAng="18350409" swAng="3644546"/>
            </a:path>
          </a:pathLst>
        </a:custGeom>
        <a:noFill/>
        <a:ln w="9525" cap="flat" cmpd="sng" algn="ctr">
          <a:solidFill>
            <a:srgbClr val="69BB7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142E0-71FE-0B4A-A2AD-74EEEB317C51}">
      <dsp:nvSpPr>
        <dsp:cNvPr id="0" name=""/>
        <dsp:cNvSpPr/>
      </dsp:nvSpPr>
      <dsp:spPr>
        <a:xfrm>
          <a:off x="2275622" y="1623324"/>
          <a:ext cx="1248133" cy="811287"/>
        </a:xfrm>
        <a:prstGeom prst="roundRect">
          <a:avLst/>
        </a:prstGeom>
        <a:solidFill>
          <a:srgbClr val="5F7D9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>
              <a:latin typeface="Montserrat" pitchFamily="2" charset="0"/>
            </a:rPr>
            <a:t>Docenti con competenze Open Science</a:t>
          </a:r>
        </a:p>
      </dsp:txBody>
      <dsp:txXfrm>
        <a:off x="2315226" y="1662928"/>
        <a:ext cx="1168925" cy="732079"/>
      </dsp:txXfrm>
    </dsp:sp>
    <dsp:sp modelId="{FEC822DE-0DC0-414E-973E-FAE01DC2EED8}">
      <dsp:nvSpPr>
        <dsp:cNvPr id="0" name=""/>
        <dsp:cNvSpPr/>
      </dsp:nvSpPr>
      <dsp:spPr>
        <a:xfrm>
          <a:off x="881987" y="407043"/>
          <a:ext cx="2162566" cy="2162566"/>
        </a:xfrm>
        <a:custGeom>
          <a:avLst/>
          <a:gdLst/>
          <a:ahLst/>
          <a:cxnLst/>
          <a:rect l="0" t="0" r="0" b="0"/>
          <a:pathLst>
            <a:path>
              <a:moveTo>
                <a:pt x="1595281" y="2032586"/>
              </a:moveTo>
              <a:arcTo wR="1081283" hR="1081283" stAng="3697032" swAng="3405935"/>
            </a:path>
          </a:pathLst>
        </a:custGeom>
        <a:noFill/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rgbClr val="5F7D9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7B003-9E2D-7A4B-802A-99064A068292}">
      <dsp:nvSpPr>
        <dsp:cNvPr id="0" name=""/>
        <dsp:cNvSpPr/>
      </dsp:nvSpPr>
      <dsp:spPr>
        <a:xfrm>
          <a:off x="402784" y="1623324"/>
          <a:ext cx="1248133" cy="811287"/>
        </a:xfrm>
        <a:prstGeom prst="roundRect">
          <a:avLst/>
        </a:prstGeom>
        <a:solidFill>
          <a:srgbClr val="DA6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>
              <a:latin typeface="Montserrat" pitchFamily="2" charset="0"/>
            </a:rPr>
            <a:t>Personale TA da 5 aree (trasversalità)</a:t>
          </a:r>
        </a:p>
      </dsp:txBody>
      <dsp:txXfrm>
        <a:off x="442388" y="1662928"/>
        <a:ext cx="1168925" cy="732079"/>
      </dsp:txXfrm>
    </dsp:sp>
    <dsp:sp modelId="{1ED85FD7-02EF-8E42-A3CD-3BA81C70C775}">
      <dsp:nvSpPr>
        <dsp:cNvPr id="0" name=""/>
        <dsp:cNvSpPr/>
      </dsp:nvSpPr>
      <dsp:spPr>
        <a:xfrm>
          <a:off x="881987" y="407043"/>
          <a:ext cx="2162566" cy="2162566"/>
        </a:xfrm>
        <a:custGeom>
          <a:avLst/>
          <a:gdLst/>
          <a:ahLst/>
          <a:cxnLst/>
          <a:rect l="0" t="0" r="0" b="0"/>
          <a:pathLst>
            <a:path>
              <a:moveTo>
                <a:pt x="7128" y="1205235"/>
              </a:moveTo>
              <a:arcTo wR="1081283" hR="1081283" stAng="10405046" swAng="3644546"/>
            </a:path>
          </a:pathLst>
        </a:custGeom>
        <a:noFill/>
        <a:ln w="9525" cap="flat" cmpd="sng" algn="ctr">
          <a:solidFill>
            <a:srgbClr val="DA6868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C81DD-F521-6047-B296-46C0C58BD284}">
      <dsp:nvSpPr>
        <dsp:cNvPr id="0" name=""/>
        <dsp:cNvSpPr/>
      </dsp:nvSpPr>
      <dsp:spPr>
        <a:xfrm>
          <a:off x="985129" y="340184"/>
          <a:ext cx="1704847" cy="170510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100000">
              <a:srgbClr val="69BB7D"/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51C676-0A9E-C841-A78B-5296ACE15B4E}">
      <dsp:nvSpPr>
        <dsp:cNvPr id="0" name=""/>
        <dsp:cNvSpPr/>
      </dsp:nvSpPr>
      <dsp:spPr>
        <a:xfrm>
          <a:off x="1361956" y="955779"/>
          <a:ext cx="947350" cy="473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latin typeface="Montserrat" pitchFamily="2" charset="0"/>
            </a:rPr>
            <a:t>Open access</a:t>
          </a:r>
        </a:p>
      </dsp:txBody>
      <dsp:txXfrm>
        <a:off x="1361956" y="955779"/>
        <a:ext cx="947350" cy="473562"/>
      </dsp:txXfrm>
    </dsp:sp>
    <dsp:sp modelId="{1175E336-A258-4E44-8BE0-907F62228C28}">
      <dsp:nvSpPr>
        <dsp:cNvPr id="0" name=""/>
        <dsp:cNvSpPr/>
      </dsp:nvSpPr>
      <dsp:spPr>
        <a:xfrm>
          <a:off x="511614" y="1319894"/>
          <a:ext cx="1704847" cy="170510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100000">
              <a:srgbClr val="5F7D95"/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542372-2E35-9541-A8E2-8DDE1BF9DA0F}">
      <dsp:nvSpPr>
        <dsp:cNvPr id="0" name=""/>
        <dsp:cNvSpPr/>
      </dsp:nvSpPr>
      <dsp:spPr>
        <a:xfrm>
          <a:off x="890362" y="1941157"/>
          <a:ext cx="947350" cy="473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latin typeface="Montserrat" pitchFamily="2" charset="0"/>
            </a:rPr>
            <a:t>Dati della ricerca</a:t>
          </a:r>
        </a:p>
      </dsp:txBody>
      <dsp:txXfrm>
        <a:off x="890362" y="1941157"/>
        <a:ext cx="947350" cy="473562"/>
      </dsp:txXfrm>
    </dsp:sp>
    <dsp:sp modelId="{8EEF6C02-81F9-8440-B1EE-79967D4190AE}">
      <dsp:nvSpPr>
        <dsp:cNvPr id="0" name=""/>
        <dsp:cNvSpPr/>
      </dsp:nvSpPr>
      <dsp:spPr>
        <a:xfrm>
          <a:off x="1106469" y="2416844"/>
          <a:ext cx="1464727" cy="14653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100000">
              <a:srgbClr val="DA6868"/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78860-DE90-694D-8F4D-5715DBB92F19}">
      <dsp:nvSpPr>
        <dsp:cNvPr id="0" name=""/>
        <dsp:cNvSpPr/>
      </dsp:nvSpPr>
      <dsp:spPr>
        <a:xfrm>
          <a:off x="1364197" y="2927951"/>
          <a:ext cx="947350" cy="473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latin typeface="Montserrat" pitchFamily="2" charset="0"/>
            </a:rPr>
            <a:t>Citizen science </a:t>
          </a:r>
        </a:p>
      </dsp:txBody>
      <dsp:txXfrm>
        <a:off x="1364197" y="2927951"/>
        <a:ext cx="947350" cy="473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28A23-7169-4F26-8DA4-0A42A7F8F518}" type="datetimeFigureOut">
              <a:rPr lang="it-IT" smtClean="0"/>
              <a:t>04/05/2023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B5C6B-087D-42CC-93F1-8A34BEC16B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2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7C0CC-A1A1-4526-A3EC-5C2F0477607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28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B5C6B-087D-42CC-93F1-8A34BEC16BE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99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B5C6B-087D-42CC-93F1-8A34BEC16BE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72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B5C6B-087D-42CC-93F1-8A34BEC16BE7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4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B5C6B-087D-42CC-93F1-8A34BEC16BE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71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/>
              <a:t>Dipartimento/Struttura </a:t>
            </a:r>
            <a:r>
              <a:rPr lang="it-IT" err="1"/>
              <a:t>xxxxxx</a:t>
            </a:r>
            <a:r>
              <a:rPr lang="it-IT"/>
              <a:t> </a:t>
            </a:r>
            <a:r>
              <a:rPr lang="it-IT" err="1"/>
              <a:t>xxxxxxxxxxxx</a:t>
            </a:r>
            <a:r>
              <a:rPr lang="it-IT"/>
              <a:t> </a:t>
            </a:r>
            <a:r>
              <a:rPr lang="it-IT" err="1"/>
              <a:t>xxxxxxxx</a:t>
            </a:r>
            <a:r>
              <a:rPr lang="it-IT"/>
              <a:t> </a:t>
            </a:r>
            <a:r>
              <a:rPr lang="it-IT" err="1"/>
              <a:t>xxxxx</a:t>
            </a:r>
            <a:r>
              <a:rPr lang="it-IT"/>
              <a:t> </a:t>
            </a:r>
            <a:r>
              <a:rPr lang="it-IT" err="1"/>
              <a:t>xxxxxxxxxxxxxxxxxxx</a:t>
            </a:r>
            <a:r>
              <a:rPr lang="it-IT"/>
              <a:t> </a:t>
            </a:r>
            <a:r>
              <a:rPr lang="it-IT" err="1"/>
              <a:t>xxxxx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74411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1"/>
            <a:r>
              <a:rPr lang="it-IT"/>
              <a:t>Fare clic per modificare il punto elenco uno</a:t>
            </a:r>
          </a:p>
          <a:p>
            <a:pPr lvl="1"/>
            <a:r>
              <a:rPr lang="it-IT"/>
              <a:t>Fare clic per modificare il punto elenco due</a:t>
            </a:r>
          </a:p>
          <a:p>
            <a:pPr lvl="1"/>
            <a:r>
              <a:rPr lang="it-IT"/>
              <a:t>Fare clic per modificare il punto elenco tre</a:t>
            </a:r>
          </a:p>
          <a:p>
            <a:pPr lvl="1"/>
            <a:r>
              <a:rPr lang="it-IT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/>
              <a:t>nome.cognome@unibo.it</a:t>
            </a:r>
          </a:p>
          <a:p>
            <a:pPr lvl="0"/>
            <a:r>
              <a:rPr lang="it-IT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1" y="1701318"/>
            <a:ext cx="3526945" cy="24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12" y="5693184"/>
            <a:ext cx="1583526" cy="11199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4AE421-09DA-412D-AAD7-5E65002B1FDA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57" y="405065"/>
            <a:ext cx="2778684" cy="19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7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pianostrategico.unibo.it/it/principi/incrementare-senso-responsabilita-sociale-in-tutte-attivita/sviluppo-open-science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hyperlink" Target="https://doi.org/10.5281/zenodo.758733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hyperlink" Target="https://doi.org/10.5281/zenodo.719000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s://doi.org/10.5281/zenodo.7249051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5281/zenodo.7587336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36.png"/><Relationship Id="rId4" Type="http://schemas.openxmlformats.org/officeDocument/2006/relationships/hyperlink" Target="https://doi.org/10.5281/zenodo.7587336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10" Type="http://schemas.openxmlformats.org/officeDocument/2006/relationships/slide" Target="slide31.xml"/><Relationship Id="rId4" Type="http://schemas.openxmlformats.org/officeDocument/2006/relationships/slide" Target="slide8.xml"/><Relationship Id="rId9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hyperlink" Target="https://doi.org/10.5281/zenodo.758733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ba.unibo.it/it/almadl/open-access-e-open-science/servizio-di-supporto-delle-biblioteche" TargetMode="External"/><Relationship Id="rId3" Type="http://schemas.openxmlformats.org/officeDocument/2006/relationships/slide" Target="slide2.xml"/><Relationship Id="rId7" Type="http://schemas.openxmlformats.org/officeDocument/2006/relationships/hyperlink" Target="https://amsacta.unibo.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hyperlink" Target="https://sba.unibo.it/it/almadl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slide" Target="slide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ur.gov.it/sites/default/files/2022-06/Piano_Nazionale_per_la_Scienza_Aperta.pdf" TargetMode="External"/><Relationship Id="rId11" Type="http://schemas.microsoft.com/office/2007/relationships/diagramDrawing" Target="../diagrams/drawing1.xml"/><Relationship Id="rId5" Type="http://schemas.openxmlformats.org/officeDocument/2006/relationships/hyperlink" Target="https://coara.eu/app/uploads/2022/09/2022_07_19_rra_agreement_final.pdf" TargetMode="External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unibo.it/Ricerca/Pagine/Incontri2023HorizonEuropeUnibo.aspx?menu=2102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aric.datasteward@unibo.it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87336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hyperlink" Target="https://doi.org/10.5281/zenodo.7587336" TargetMode="External"/><Relationship Id="rId4" Type="http://schemas.openxmlformats.org/officeDocument/2006/relationships/hyperlink" Target="https://es.slideshare.net/victsoukala/2021-05-oscytsoukal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.png"/><Relationship Id="rId7" Type="http://schemas.openxmlformats.org/officeDocument/2006/relationships/hyperlink" Target="https://doi.org/10.5281/zenodo.7587336" TargetMode="External"/><Relationship Id="rId2" Type="http://schemas.openxmlformats.org/officeDocument/2006/relationships/hyperlink" Target="https://doi.org/10.5281/zenodo.3609516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cdi.it/it/news/121-il-data-steward-chi-e-cosa-fa-e-perche-e-fondamentale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openscience.unige.it/sites/openscience.unige.it/files/pagine/29.1_GenOAweek2021_Teperek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VAt8YxQ6iXg&amp;list=PLkCrYNE3t5LpxjYwpZ3crsyopldqARmEA&amp;index=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2800">
                <a:latin typeface="Montserrat" panose="00000500000000000000" pitchFamily="2" charset="0"/>
              </a:rPr>
              <a:t>Supporto alla corretta gestione dei dati all’Università di Bologna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000">
                <a:latin typeface="Montserrat" panose="00000500000000000000" pitchFamily="2" charset="0"/>
              </a:rPr>
              <a:t>Mario Marino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>
                <a:latin typeface="Montserrat" panose="00000500000000000000" pitchFamily="2" charset="0"/>
              </a:rPr>
              <a:t>Research Services Coordination Unit, Research Division (ARIC)</a:t>
            </a:r>
          </a:p>
          <a:p>
            <a:r>
              <a:rPr lang="en-US" sz="1600">
                <a:latin typeface="Montserrat" panose="00000500000000000000" pitchFamily="2" charset="0"/>
              </a:rPr>
              <a:t>Alma Mater Studiorum – Università di Bologna</a:t>
            </a:r>
          </a:p>
          <a:p>
            <a:endParaRPr lang="it-IT" sz="1600">
              <a:latin typeface="Montserrat" panose="00000500000000000000" pitchFamily="2" charset="0"/>
            </a:endParaRPr>
          </a:p>
        </p:txBody>
      </p:sp>
      <p:pic>
        <p:nvPicPr>
          <p:cNvPr id="5" name="Immagine 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A9BB148B-8479-DBBE-9025-127A74F5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140" y="6458073"/>
            <a:ext cx="598312" cy="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64E6E5-F089-48E3-9588-DB42BCB6CB10}"/>
              </a:ext>
            </a:extLst>
          </p:cNvPr>
          <p:cNvSpPr txBox="1"/>
          <p:nvPr/>
        </p:nvSpPr>
        <p:spPr>
          <a:xfrm>
            <a:off x="527051" y="1124744"/>
            <a:ext cx="6094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>
                <a:latin typeface="Montserrat" pitchFamily="2" charset="0"/>
              </a:rPr>
              <a:t>Supporto</a:t>
            </a:r>
            <a:r>
              <a:rPr lang="en-US" sz="1200">
                <a:latin typeface="Montserrat" pitchFamily="2" charset="0"/>
              </a:rPr>
              <a:t> ai </a:t>
            </a:r>
            <a:r>
              <a:rPr lang="en-US" sz="1200" err="1">
                <a:latin typeface="Montserrat" pitchFamily="2" charset="0"/>
              </a:rPr>
              <a:t>ricercatori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nella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gestione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b="1">
                <a:latin typeface="Montserrat" pitchFamily="2" charset="0"/>
              </a:rPr>
              <a:t>FAIR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dei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dati</a:t>
            </a:r>
            <a:r>
              <a:rPr lang="en-US" sz="1200">
                <a:latin typeface="Montserrat" pitchFamily="2" charset="0"/>
              </a:rPr>
              <a:t> (</a:t>
            </a:r>
            <a:r>
              <a:rPr lang="en-US" sz="1200" b="1">
                <a:latin typeface="Montserrat" pitchFamily="2" charset="0"/>
              </a:rPr>
              <a:t>Research Data Management</a:t>
            </a:r>
            <a:r>
              <a:rPr lang="en-US" sz="1200">
                <a:latin typeface="Montserrat" pitchFamily="2" charset="0"/>
              </a:rPr>
              <a:t> - </a:t>
            </a:r>
            <a:r>
              <a:rPr lang="en-US" sz="1200" b="1">
                <a:latin typeface="Montserrat" pitchFamily="2" charset="0"/>
              </a:rPr>
              <a:t>RDM</a:t>
            </a:r>
            <a:r>
              <a:rPr lang="en-US" sz="1200">
                <a:latin typeface="Montserrat" pitchFamily="2" charset="0"/>
              </a:rPr>
              <a:t>)</a:t>
            </a:r>
          </a:p>
          <a:p>
            <a:endParaRPr lang="en-US" sz="120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>
                <a:latin typeface="Montserrat" pitchFamily="2" charset="0"/>
              </a:rPr>
              <a:t>Supporto</a:t>
            </a:r>
            <a:r>
              <a:rPr lang="en-US" sz="1200">
                <a:latin typeface="Montserrat" pitchFamily="2" charset="0"/>
              </a:rPr>
              <a:t> ai </a:t>
            </a:r>
            <a:r>
              <a:rPr lang="en-US" sz="1200" err="1">
                <a:latin typeface="Montserrat" pitchFamily="2" charset="0"/>
              </a:rPr>
              <a:t>ricercatori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nella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stesura</a:t>
            </a:r>
            <a:r>
              <a:rPr lang="en-US" sz="1200">
                <a:latin typeface="Montserrat" pitchFamily="2" charset="0"/>
              </a:rPr>
              <a:t> del </a:t>
            </a:r>
            <a:r>
              <a:rPr lang="en-US" sz="1200" b="1">
                <a:latin typeface="Montserrat" pitchFamily="2" charset="0"/>
              </a:rPr>
              <a:t>Piano di </a:t>
            </a:r>
            <a:r>
              <a:rPr lang="en-US" sz="1200" b="1" err="1">
                <a:latin typeface="Montserrat" pitchFamily="2" charset="0"/>
              </a:rPr>
              <a:t>Gestione</a:t>
            </a:r>
            <a:r>
              <a:rPr lang="en-US" sz="1200" b="1">
                <a:latin typeface="Montserrat" pitchFamily="2" charset="0"/>
              </a:rPr>
              <a:t> </a:t>
            </a:r>
            <a:r>
              <a:rPr lang="en-US" sz="1200" b="1" err="1">
                <a:latin typeface="Montserrat" pitchFamily="2" charset="0"/>
              </a:rPr>
              <a:t>dei</a:t>
            </a:r>
            <a:r>
              <a:rPr lang="en-US" sz="1200" b="1">
                <a:latin typeface="Montserrat" pitchFamily="2" charset="0"/>
              </a:rPr>
              <a:t> </a:t>
            </a:r>
            <a:r>
              <a:rPr lang="en-US" sz="1200" b="1" err="1">
                <a:latin typeface="Montserrat" pitchFamily="2" charset="0"/>
              </a:rPr>
              <a:t>Dati</a:t>
            </a:r>
            <a:r>
              <a:rPr lang="en-US" sz="1200">
                <a:latin typeface="Montserrat" pitchFamily="2" charset="0"/>
              </a:rPr>
              <a:t> (</a:t>
            </a:r>
            <a:r>
              <a:rPr lang="en-US" sz="1200" b="1">
                <a:latin typeface="Montserrat" pitchFamily="2" charset="0"/>
              </a:rPr>
              <a:t>Data Management Plan </a:t>
            </a:r>
            <a:r>
              <a:rPr lang="en-US" sz="1200">
                <a:latin typeface="Montserrat" pitchFamily="2" charset="0"/>
              </a:rPr>
              <a:t>– </a:t>
            </a:r>
            <a:r>
              <a:rPr lang="en-US" sz="1200" b="1">
                <a:latin typeface="Montserrat" pitchFamily="2" charset="0"/>
              </a:rPr>
              <a:t>DMP</a:t>
            </a:r>
            <a:r>
              <a:rPr lang="en-US" sz="1200">
                <a:latin typeface="Montserrat" pitchFamily="2" charset="0"/>
              </a:rPr>
              <a:t>)</a:t>
            </a:r>
          </a:p>
          <a:p>
            <a:endParaRPr lang="en-US" sz="120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>
                <a:latin typeface="Montserrat" pitchFamily="2" charset="0"/>
              </a:rPr>
              <a:t>Supporto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alla</a:t>
            </a:r>
            <a:r>
              <a:rPr lang="en-US" sz="1200">
                <a:latin typeface="Montserrat" pitchFamily="2" charset="0"/>
              </a:rPr>
              <a:t> Governance di Ateneo </a:t>
            </a:r>
            <a:r>
              <a:rPr lang="en-US" sz="1200" err="1">
                <a:latin typeface="Montserrat" pitchFamily="2" charset="0"/>
              </a:rPr>
              <a:t>nella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b="1" err="1">
                <a:latin typeface="Montserrat" pitchFamily="2" charset="0"/>
              </a:rPr>
              <a:t>promozione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dell’</a:t>
            </a:r>
            <a:r>
              <a:rPr lang="en-US" sz="1200" b="1" err="1">
                <a:latin typeface="Montserrat" pitchFamily="2" charset="0"/>
              </a:rPr>
              <a:t>Open</a:t>
            </a:r>
            <a:r>
              <a:rPr lang="en-US" sz="1200" b="1">
                <a:latin typeface="Montserrat" pitchFamily="2" charset="0"/>
              </a:rPr>
              <a:t> Science </a:t>
            </a:r>
            <a:r>
              <a:rPr lang="en-US" sz="1200">
                <a:latin typeface="Montserrat" pitchFamily="2" charset="0"/>
              </a:rPr>
              <a:t>(</a:t>
            </a:r>
            <a:r>
              <a:rPr lang="en-US" sz="1200" b="1" err="1">
                <a:latin typeface="Montserrat" pitchFamily="2" charset="0"/>
              </a:rPr>
              <a:t>Obiettivo</a:t>
            </a:r>
            <a:r>
              <a:rPr lang="en-US" sz="1200" b="1">
                <a:latin typeface="Montserrat" pitchFamily="2" charset="0"/>
              </a:rPr>
              <a:t> 31</a:t>
            </a:r>
            <a:r>
              <a:rPr lang="en-US" sz="1200">
                <a:latin typeface="Montserrat" pitchFamily="2" charset="0"/>
              </a:rPr>
              <a:t>, Piano </a:t>
            </a:r>
            <a:r>
              <a:rPr lang="en-US" sz="1200" err="1">
                <a:latin typeface="Montserrat" pitchFamily="2" charset="0"/>
              </a:rPr>
              <a:t>Strategico</a:t>
            </a:r>
            <a:r>
              <a:rPr lang="en-US" sz="1200">
                <a:latin typeface="Montserrat" pitchFamily="2" charset="0"/>
              </a:rPr>
              <a:t> </a:t>
            </a:r>
            <a:r>
              <a:rPr lang="en-US" sz="1200" err="1">
                <a:latin typeface="Montserrat" pitchFamily="2" charset="0"/>
              </a:rPr>
              <a:t>Unibo</a:t>
            </a:r>
            <a:r>
              <a:rPr lang="en-US" sz="1200">
                <a:latin typeface="Montserrat" pitchFamily="2" charset="0"/>
              </a:rPr>
              <a:t> 2022-2027)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53C55D-1240-4BE7-BE71-DEEF7BB5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818" y="38579"/>
            <a:ext cx="3845612" cy="307221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1B13D6-661A-4DE9-A57F-9CCD2E70445C}"/>
              </a:ext>
            </a:extLst>
          </p:cNvPr>
          <p:cNvSpPr txBox="1"/>
          <p:nvPr/>
        </p:nvSpPr>
        <p:spPr>
          <a:xfrm>
            <a:off x="7424432" y="3110796"/>
            <a:ext cx="4172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42C47D9-AB75-46BE-B014-07FB252E8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80" t="22699" r="58453" b="10101"/>
          <a:stretch/>
        </p:blipFill>
        <p:spPr>
          <a:xfrm>
            <a:off x="7587817" y="4236275"/>
            <a:ext cx="2088232" cy="231258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30FA210-7EE5-4971-8062-420397671067}"/>
              </a:ext>
            </a:extLst>
          </p:cNvPr>
          <p:cNvSpPr txBox="1"/>
          <p:nvPr/>
        </p:nvSpPr>
        <p:spPr>
          <a:xfrm>
            <a:off x="9705237" y="4195825"/>
            <a:ext cx="172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solidFill>
                  <a:schemeClr val="accent1"/>
                </a:solidFill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https://pianostrategico.unibo.it/it/principi/incrementare-senso-responsabilita-sociale-in-tutte-attivita/sviluppo-open-science</a:t>
            </a:r>
            <a:endParaRPr lang="it-IT" sz="800">
              <a:solidFill>
                <a:schemeClr val="accent1"/>
              </a:solidFill>
              <a:latin typeface="Montserrat" pitchFamily="2" charset="0"/>
            </a:endParaRPr>
          </a:p>
          <a:p>
            <a:endParaRPr lang="it-IT" sz="800">
              <a:solidFill>
                <a:schemeClr val="accent1"/>
              </a:solidFill>
              <a:latin typeface="Montserrat" pitchFamily="2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99784F1-5080-4934-A405-EB61ACEEE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073" y="3121544"/>
            <a:ext cx="4172383" cy="336595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9C0232-AF9A-450B-8D14-4A4E2D083414}"/>
              </a:ext>
            </a:extLst>
          </p:cNvPr>
          <p:cNvSpPr txBox="1"/>
          <p:nvPr/>
        </p:nvSpPr>
        <p:spPr>
          <a:xfrm>
            <a:off x="5615488" y="4611323"/>
            <a:ext cx="10059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Modified. 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32422ED-D837-2BEE-DAAF-B050DEA8B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536848" y="407098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Ruolo dei Data Steward in </a:t>
            </a:r>
            <a:r>
              <a:rPr lang="it-IT" sz="2000" b="1" kern="1200" err="1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Unibo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3A8634C-D998-40BB-EE90-D32DC86C232C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21BC8899-0B07-4A15-CA94-AC123C75DC27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2" name="Google Shape;7482;p185">
                <a:extLst>
                  <a:ext uri="{FF2B5EF4-FFF2-40B4-BE49-F238E27FC236}">
                    <a16:creationId xmlns:a16="http://schemas.microsoft.com/office/drawing/2014/main" id="{34529109-9442-7349-B83F-E2EBA3FC3654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4" name="Google Shape;7483;p18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C18347B-AE90-5BE8-26E8-F16C3C542EF4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4;p185">
                <a:extLst>
                  <a:ext uri="{FF2B5EF4-FFF2-40B4-BE49-F238E27FC236}">
                    <a16:creationId xmlns:a16="http://schemas.microsoft.com/office/drawing/2014/main" id="{0A6C3472-7325-BF5C-1781-F06EC3257B06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23E6EA8-6E9A-5BB5-6EEC-3860A832E479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68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8AD0FEF6-94C1-4617-96B6-6F51CB95B9AD}"/>
              </a:ext>
            </a:extLst>
          </p:cNvPr>
          <p:cNvSpPr txBox="1">
            <a:spLocks/>
          </p:cNvSpPr>
          <p:nvPr/>
        </p:nvSpPr>
        <p:spPr>
          <a:xfrm>
            <a:off x="6528048" y="1988840"/>
            <a:ext cx="5040461" cy="10081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>
                <a:latin typeface="Montserrat" pitchFamily="2" charset="0"/>
              </a:rPr>
              <a:t>Horizon Europe MA NON SOLO!</a:t>
            </a:r>
          </a:p>
          <a:p>
            <a:endParaRPr lang="it-IT" sz="16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itchFamily="2" charset="0"/>
                <a:cs typeface="Calibri"/>
              </a:rPr>
              <a:t>Supporto ai progetti Horizon Europe</a:t>
            </a:r>
          </a:p>
          <a:p>
            <a:endParaRPr lang="it-IT" sz="16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itchFamily="2" charset="0"/>
                <a:cs typeface="Calibri"/>
              </a:rPr>
              <a:t>Supporto ai progetti H2020 (quelli che stanno finendo)</a:t>
            </a:r>
          </a:p>
          <a:p>
            <a:endParaRPr lang="it-IT" sz="16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itchFamily="2" charset="0"/>
                <a:cs typeface="Calibri"/>
              </a:rPr>
              <a:t>Supporto a progetti PRIMA</a:t>
            </a:r>
          </a:p>
          <a:p>
            <a:endParaRPr lang="it-IT" sz="16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itchFamily="2" charset="0"/>
                <a:cs typeface="Calibri"/>
              </a:rPr>
              <a:t>Supporto a progetti PNRR</a:t>
            </a:r>
          </a:p>
          <a:p>
            <a:endParaRPr lang="it-IT" sz="16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itchFamily="2" charset="0"/>
                <a:cs typeface="Calibri"/>
              </a:rPr>
              <a:t>Supporto in generale ai ricercatori UNIBO</a:t>
            </a:r>
          </a:p>
          <a:p>
            <a:endParaRPr lang="it-IT" sz="1600">
              <a:latin typeface="Montserrat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220EC6-DD66-4F30-ABC0-1AE8DFA8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96" y="1707316"/>
            <a:ext cx="4848869" cy="3878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A0E0AB-BC54-44B4-B27B-6D9E2DCFEBC5}"/>
              </a:ext>
            </a:extLst>
          </p:cNvPr>
          <p:cNvSpPr txBox="1"/>
          <p:nvPr/>
        </p:nvSpPr>
        <p:spPr>
          <a:xfrm>
            <a:off x="623392" y="5591831"/>
            <a:ext cx="4848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2D70066-408F-4D6D-1D68-7C4EAAF65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4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Qual è il contesto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6502EB7-A3EC-8CAD-7B4A-278C7FC81781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9" name="Google Shape;7481;p185">
              <a:extLst>
                <a:ext uri="{FF2B5EF4-FFF2-40B4-BE49-F238E27FC236}">
                  <a16:creationId xmlns:a16="http://schemas.microsoft.com/office/drawing/2014/main" id="{BDB75F24-719D-7671-CF5D-EC0F66F3BBD5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1" name="Google Shape;7482;p185">
                <a:extLst>
                  <a:ext uri="{FF2B5EF4-FFF2-40B4-BE49-F238E27FC236}">
                    <a16:creationId xmlns:a16="http://schemas.microsoft.com/office/drawing/2014/main" id="{B5D9C2E4-F9E2-06B7-FA3B-37910AF98888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C9C6050-24E3-5727-B17A-F7484513DEE8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3" name="Google Shape;7484;p185">
                <a:extLst>
                  <a:ext uri="{FF2B5EF4-FFF2-40B4-BE49-F238E27FC236}">
                    <a16:creationId xmlns:a16="http://schemas.microsoft.com/office/drawing/2014/main" id="{E93D0CCC-1114-BD93-4FFB-2019C8F3F8C1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470141C-AD5B-E5B8-6749-EDE44CE2A90B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781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624990-6DFD-48C8-B3C7-C911CC18B87A}"/>
              </a:ext>
            </a:extLst>
          </p:cNvPr>
          <p:cNvSpPr txBox="1"/>
          <p:nvPr/>
        </p:nvSpPr>
        <p:spPr>
          <a:xfrm>
            <a:off x="527051" y="1268760"/>
            <a:ext cx="556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>
                <a:latin typeface="Montserrat" pitchFamily="2" charset="0"/>
              </a:rPr>
              <a:t>Strategie differenti tra progetti Horizon Europe e gli altri progetti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A3699C-931B-464B-B5A9-E521B434918A}"/>
              </a:ext>
            </a:extLst>
          </p:cNvPr>
          <p:cNvSpPr txBox="1"/>
          <p:nvPr/>
        </p:nvSpPr>
        <p:spPr>
          <a:xfrm>
            <a:off x="6072656" y="1268759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>
                <a:latin typeface="Montserrat" pitchFamily="2" charset="0"/>
              </a:rPr>
              <a:t>Strategie differenti tra progetti coordinati, progetti mono-beneficiari, singoli ricercatori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5A9F086-14D3-4A00-80A9-471977F57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068232"/>
            <a:ext cx="4814160" cy="431309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194864-B75F-43E1-A3C1-4E2B61D7425B}"/>
              </a:ext>
            </a:extLst>
          </p:cNvPr>
          <p:cNvSpPr txBox="1"/>
          <p:nvPr/>
        </p:nvSpPr>
        <p:spPr>
          <a:xfrm>
            <a:off x="3311525" y="6387373"/>
            <a:ext cx="429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Modified. 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9A57627-1A7A-B88B-10A5-D1E05F0DA3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Strategie di supporto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48F8448-3992-7F5C-2994-8D74732572A6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A5C5E15F-4E7A-8041-F7D5-364CCC0BB46F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0" name="Google Shape;7482;p185">
                <a:extLst>
                  <a:ext uri="{FF2B5EF4-FFF2-40B4-BE49-F238E27FC236}">
                    <a16:creationId xmlns:a16="http://schemas.microsoft.com/office/drawing/2014/main" id="{C329F734-FE50-247B-5931-387146A1E2EC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18E83CD-B4CA-928D-FB87-5F7A5E66786B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4" name="Google Shape;7484;p185">
                <a:extLst>
                  <a:ext uri="{FF2B5EF4-FFF2-40B4-BE49-F238E27FC236}">
                    <a16:creationId xmlns:a16="http://schemas.microsoft.com/office/drawing/2014/main" id="{C7E1E6DF-87B1-749B-550D-4716DE668C96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DEDE4BD-AA1D-9B54-B210-02DD5514CE7D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35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5409B19-E0E6-434B-9448-D05D35C3A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>
                <a:latin typeface="Montserrat" pitchFamily="2" charset="0"/>
              </a:rPr>
              <a:t>Tipologie di supporto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957D29-FE36-4663-8037-30B189DA5637}"/>
              </a:ext>
            </a:extLst>
          </p:cNvPr>
          <p:cNvSpPr txBox="1"/>
          <p:nvPr/>
        </p:nvSpPr>
        <p:spPr>
          <a:xfrm>
            <a:off x="2042943" y="4072676"/>
            <a:ext cx="326096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/>
              </a:rPr>
              <a:t>Progetti </a:t>
            </a:r>
            <a:r>
              <a:rPr lang="it-IT" sz="1200" err="1">
                <a:latin typeface="Montserrat"/>
              </a:rPr>
              <a:t>multibeneficiario</a:t>
            </a:r>
            <a:r>
              <a:rPr lang="it-IT" sz="1200">
                <a:latin typeface="Montserrat"/>
              </a:rPr>
              <a:t> in cui </a:t>
            </a:r>
            <a:r>
              <a:rPr lang="it-IT" sz="1200" b="1" err="1">
                <a:latin typeface="Montserrat"/>
              </a:rPr>
              <a:t>Unibo</a:t>
            </a:r>
            <a:r>
              <a:rPr lang="it-IT" sz="1200" b="1">
                <a:latin typeface="Montserrat"/>
              </a:rPr>
              <a:t> è il coordinatore e ha il DMP in carico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/>
              </a:rPr>
              <a:t>Progetti </a:t>
            </a:r>
            <a:r>
              <a:rPr lang="it-IT" sz="1200" b="1">
                <a:latin typeface="Montserrat"/>
              </a:rPr>
              <a:t>HE/H2020 mono-beneficiari</a:t>
            </a:r>
            <a:endParaRPr lang="it-IT" sz="1200"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>
                <a:latin typeface="Montserrat"/>
              </a:rPr>
              <a:t>PNRR</a:t>
            </a:r>
            <a:r>
              <a:rPr lang="it-IT" sz="1200">
                <a:latin typeface="Montserrat"/>
              </a:rPr>
              <a:t>, in </a:t>
            </a:r>
            <a:r>
              <a:rPr lang="it-IT" sz="1200" b="1">
                <a:latin typeface="Montserrat"/>
              </a:rPr>
              <a:t>via di definizione </a:t>
            </a:r>
            <a:endParaRPr lang="it-IT" sz="1200">
              <a:latin typeface="Montserra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A6C52F-2D12-49A0-82F5-2BB7F1D60139}"/>
              </a:ext>
            </a:extLst>
          </p:cNvPr>
          <p:cNvSpPr txBox="1"/>
          <p:nvPr/>
        </p:nvSpPr>
        <p:spPr>
          <a:xfrm>
            <a:off x="6888090" y="4072973"/>
            <a:ext cx="326096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/>
              </a:rPr>
              <a:t>Progetti in cui </a:t>
            </a:r>
            <a:r>
              <a:rPr lang="it-IT" sz="1200" b="1" err="1">
                <a:latin typeface="Montserrat"/>
              </a:rPr>
              <a:t>Unibo</a:t>
            </a:r>
            <a:r>
              <a:rPr lang="it-IT" sz="1200">
                <a:latin typeface="Montserrat"/>
              </a:rPr>
              <a:t> è </a:t>
            </a:r>
            <a:r>
              <a:rPr lang="it-IT" sz="1200" b="1">
                <a:latin typeface="Montserrat"/>
              </a:rPr>
              <a:t>partner </a:t>
            </a:r>
            <a:r>
              <a:rPr lang="it-IT" sz="1200">
                <a:latin typeface="Montserrat"/>
              </a:rPr>
              <a:t>(anche se </a:t>
            </a:r>
            <a:r>
              <a:rPr lang="it-IT" sz="1200" err="1">
                <a:latin typeface="Montserrat"/>
              </a:rPr>
              <a:t>Unibo</a:t>
            </a:r>
            <a:r>
              <a:rPr lang="it-IT" sz="1200">
                <a:latin typeface="Montserrat"/>
              </a:rPr>
              <a:t> ha in carico il DMP)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/>
              </a:rPr>
              <a:t>Tutte le altre tipologie di progetti (es. PRIMA, PRIN, etc.)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/>
              </a:rPr>
              <a:t>In tutti i casi di ricerca che produce dati e sia opportuno redigere un DMP</a:t>
            </a:r>
            <a:endParaRPr lang="it-IT" sz="1200">
              <a:latin typeface="Montserrat" pitchFamily="2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6C09DB4-B95C-42B7-9DF7-849D07CB9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433" y="2183507"/>
            <a:ext cx="861135" cy="81541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65F0488-02E3-43F0-AF2C-221A15D2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042943" y="1355637"/>
            <a:ext cx="3260966" cy="274607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F97A208-C362-47B1-8B99-B954CE516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888090" y="1311966"/>
            <a:ext cx="3260966" cy="274607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B5DF604-D85E-4B24-B1F5-6B919D34B171}"/>
              </a:ext>
            </a:extLst>
          </p:cNvPr>
          <p:cNvGrpSpPr/>
          <p:nvPr/>
        </p:nvGrpSpPr>
        <p:grpSpPr>
          <a:xfrm>
            <a:off x="118833" y="6167494"/>
            <a:ext cx="438489" cy="429858"/>
            <a:chOff x="544943" y="6122901"/>
            <a:chExt cx="588659" cy="652816"/>
          </a:xfrm>
        </p:grpSpPr>
        <p:grpSp>
          <p:nvGrpSpPr>
            <p:cNvPr id="11" name="Google Shape;7481;p185">
              <a:extLst>
                <a:ext uri="{FF2B5EF4-FFF2-40B4-BE49-F238E27FC236}">
                  <a16:creationId xmlns:a16="http://schemas.microsoft.com/office/drawing/2014/main" id="{9414BB40-2DD7-45F0-99DB-825878E14CFC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4" name="Google Shape;7482;p185">
                <a:extLst>
                  <a:ext uri="{FF2B5EF4-FFF2-40B4-BE49-F238E27FC236}">
                    <a16:creationId xmlns:a16="http://schemas.microsoft.com/office/drawing/2014/main" id="{9F091DD1-05DD-49A7-971B-FAFDD48493DB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5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CCFA8C0-650B-4679-B855-46D375914377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7" name="Google Shape;7484;p185">
                <a:extLst>
                  <a:ext uri="{FF2B5EF4-FFF2-40B4-BE49-F238E27FC236}">
                    <a16:creationId xmlns:a16="http://schemas.microsoft.com/office/drawing/2014/main" id="{EC42CDCE-C621-48B6-8804-A2A0E15EBBD6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C21133F-E10D-4495-B6AE-B8D1938A6298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86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3115C0-4A81-4D28-BA2F-EB72DA298AD3}"/>
              </a:ext>
            </a:extLst>
          </p:cNvPr>
          <p:cNvSpPr txBox="1"/>
          <p:nvPr/>
        </p:nvSpPr>
        <p:spPr>
          <a:xfrm>
            <a:off x="527050" y="1562966"/>
            <a:ext cx="542493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>
                <a:latin typeface="Montserrat" pitchFamily="2" charset="0"/>
              </a:rPr>
              <a:t>Supporto alla redazione di un DMP e a una pianificazione cosciente del progetto (che tenga conto di buone pratiche, FAIR RDM e pilastri fondamentali dell’Open Science)</a:t>
            </a:r>
          </a:p>
          <a:p>
            <a:endParaRPr lang="it-IT" sz="140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latin typeface="Montserrat" pitchFamily="2" charset="0"/>
              </a:rPr>
              <a:t>Condivisione di materiale informativo su obblighi di progetto e buone pratiche di FAIR RDM</a:t>
            </a:r>
          </a:p>
          <a:p>
            <a:endParaRPr lang="it-IT" sz="140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latin typeface="Montserrat" pitchFamily="2" charset="0"/>
              </a:rPr>
              <a:t>Condivisione di template di DMP commentati con linee guida.</a:t>
            </a:r>
            <a:endParaRPr lang="it-IT" sz="1400">
              <a:latin typeface="Montserrat" pitchFamily="2" charset="0"/>
              <a:cs typeface="Calibri"/>
            </a:endParaRPr>
          </a:p>
          <a:p>
            <a:endParaRPr lang="it-IT" sz="1400">
              <a:latin typeface="Montserrat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latin typeface="Montserrat" pitchFamily="2" charset="0"/>
                <a:ea typeface="+mn-lt"/>
                <a:cs typeface="+mn-lt"/>
              </a:rPr>
              <a:t>Creazione di strumenti per la raccolta di informazioni dai partner (es. </a:t>
            </a:r>
            <a:r>
              <a:rPr lang="it-IT" sz="1400" err="1">
                <a:latin typeface="Montserrat" pitchFamily="2" charset="0"/>
                <a:ea typeface="+mn-lt"/>
                <a:cs typeface="+mn-lt"/>
              </a:rPr>
              <a:t>form</a:t>
            </a:r>
            <a:r>
              <a:rPr lang="it-IT" sz="1400">
                <a:latin typeface="Montserrat" pitchFamily="2" charset="0"/>
                <a:ea typeface="+mn-lt"/>
                <a:cs typeface="+mn-lt"/>
              </a:rPr>
              <a:t> di Microsoft) sui dataset da includere nel DMP (progetti coordinati).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>
              <a:latin typeface="Montserrat" pitchFamily="2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latin typeface="Montserrat" pitchFamily="2" charset="0"/>
                <a:ea typeface="+mn-lt"/>
                <a:cs typeface="+mn-lt"/>
              </a:rPr>
              <a:t>Supporto nella scelta di repository che rispetti gli obblighi di progetto</a:t>
            </a:r>
            <a:endParaRPr lang="it-IT" sz="1400">
              <a:latin typeface="Montserrat" pitchFamily="2" charset="0"/>
              <a:cs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FC5693E-379E-4A7D-9035-04628B3E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62" y="1102432"/>
            <a:ext cx="6020693" cy="46531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F384A-99B0-43D6-8D7D-E0767C66BD3A}"/>
              </a:ext>
            </a:extLst>
          </p:cNvPr>
          <p:cNvSpPr txBox="1"/>
          <p:nvPr/>
        </p:nvSpPr>
        <p:spPr>
          <a:xfrm>
            <a:off x="6253879" y="5589240"/>
            <a:ext cx="5892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ABFB0C4-2F30-50D3-17C5-3528418DA6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Principali azioni di supporto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E9944A0-C81C-31F5-7CEB-F35723573AB9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9" name="Google Shape;7481;p185">
              <a:extLst>
                <a:ext uri="{FF2B5EF4-FFF2-40B4-BE49-F238E27FC236}">
                  <a16:creationId xmlns:a16="http://schemas.microsoft.com/office/drawing/2014/main" id="{7CDF2B3A-09E0-DF57-1504-6CBB83CD1E2A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1" name="Google Shape;7482;p185">
                <a:extLst>
                  <a:ext uri="{FF2B5EF4-FFF2-40B4-BE49-F238E27FC236}">
                    <a16:creationId xmlns:a16="http://schemas.microsoft.com/office/drawing/2014/main" id="{7E6D1682-6C7C-A220-AFC1-962048CB8BEE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3;p18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2FF5D80-64FB-3B97-CAA3-DAE20853E114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3" name="Google Shape;7484;p185">
                <a:extLst>
                  <a:ext uri="{FF2B5EF4-FFF2-40B4-BE49-F238E27FC236}">
                    <a16:creationId xmlns:a16="http://schemas.microsoft.com/office/drawing/2014/main" id="{40C37B26-5204-74A2-0FE1-5CB2669C0265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5B6E280-42DD-EA91-A035-5413A6B7A261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253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E37B7BF-6E09-4D72-9DBD-6CE295DE1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51" y="1412875"/>
            <a:ext cx="5568949" cy="4320381"/>
          </a:xfrm>
        </p:spPr>
        <p:txBody>
          <a:bodyPr/>
          <a:lstStyle/>
          <a:p>
            <a:r>
              <a:rPr lang="it-IT" sz="1600">
                <a:latin typeface="Montserrat" panose="00000500000000000000" pitchFamily="2" charset="0"/>
              </a:rPr>
              <a:t>Albero decisionale per la gestione dei dati:</a:t>
            </a:r>
          </a:p>
          <a:p>
            <a:r>
              <a:rPr lang="it-IT" sz="1600">
                <a:solidFill>
                  <a:schemeClr val="accent1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https://doi.org/10.5281/zenodo.7190005</a:t>
            </a:r>
            <a:endParaRPr lang="it-IT" sz="160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endParaRPr lang="it-IT" sz="1600">
              <a:latin typeface="Montserrat" panose="00000500000000000000" pitchFamily="2" charset="0"/>
            </a:endParaRPr>
          </a:p>
          <a:p>
            <a:endParaRPr lang="it-IT" sz="1600">
              <a:latin typeface="Montserrat" panose="00000500000000000000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7E3459-10E2-44B6-9314-2898771C61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60496" y="2636912"/>
            <a:ext cx="1283693" cy="12958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E1518B-2578-4AA0-BBB1-B7CE3F927F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60496" y="980728"/>
            <a:ext cx="1316789" cy="1295804"/>
          </a:xfrm>
          <a:prstGeom prst="rect">
            <a:avLst/>
          </a:prstGeom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63C4FF5C-467E-4C48-8018-2FDFED134389}"/>
              </a:ext>
            </a:extLst>
          </p:cNvPr>
          <p:cNvSpPr txBox="1">
            <a:spLocks/>
          </p:cNvSpPr>
          <p:nvPr/>
        </p:nvSpPr>
        <p:spPr>
          <a:xfrm>
            <a:off x="10595633" y="560979"/>
            <a:ext cx="1080119" cy="3600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>
                <a:solidFill>
                  <a:schemeClr val="accent1"/>
                </a:solidFill>
                <a:latin typeface="Montserrat" panose="00000500000000000000" pitchFamily="2" charset="0"/>
              </a:rPr>
              <a:t>Albero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D7AF26E9-2281-4F65-921A-A6B75E9C7422}"/>
              </a:ext>
            </a:extLst>
          </p:cNvPr>
          <p:cNvSpPr txBox="1">
            <a:spLocks/>
          </p:cNvSpPr>
          <p:nvPr/>
        </p:nvSpPr>
        <p:spPr>
          <a:xfrm>
            <a:off x="10663147" y="2262386"/>
            <a:ext cx="1080119" cy="3600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>
                <a:solidFill>
                  <a:schemeClr val="accent1"/>
                </a:solidFill>
                <a:latin typeface="Montserrat" panose="00000500000000000000" pitchFamily="2" charset="0"/>
              </a:rPr>
              <a:t>Ciclo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9817B4-CB33-41D6-AB85-C081761DFDD6}"/>
              </a:ext>
            </a:extLst>
          </p:cNvPr>
          <p:cNvSpPr txBox="1"/>
          <p:nvPr/>
        </p:nvSpPr>
        <p:spPr>
          <a:xfrm>
            <a:off x="5375920" y="1412875"/>
            <a:ext cx="4560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latin typeface="Montserrat" panose="00000500000000000000" pitchFamily="2" charset="0"/>
              </a:rPr>
              <a:t>Ciclo di vita dei dati:</a:t>
            </a:r>
          </a:p>
          <a:p>
            <a:r>
              <a:rPr lang="it-IT" sz="1800">
                <a:solidFill>
                  <a:schemeClr val="accent1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https://doi.org/10.5281/zenodo.7249051</a:t>
            </a:r>
            <a:endParaRPr lang="it-IT" sz="180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0404CD9-1520-42CD-88E1-46AAD8EF0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50" y="2059206"/>
            <a:ext cx="3560434" cy="4466421"/>
          </a:xfrm>
          <a:prstGeom prst="rect">
            <a:avLst/>
          </a:prstGeom>
        </p:spPr>
      </p:pic>
      <p:pic>
        <p:nvPicPr>
          <p:cNvPr id="14" name="Picture 8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D2DA57A7-6964-86CB-9DFD-D913D092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75920" y="2276532"/>
            <a:ext cx="5029438" cy="317471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123AE59E-0D1F-420F-4DAC-CEB576FCFB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Privacy, Etica, IPR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4363625-9A7F-77F2-B125-02C7B9D18DDC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20" name="Google Shape;7481;p185">
              <a:extLst>
                <a:ext uri="{FF2B5EF4-FFF2-40B4-BE49-F238E27FC236}">
                  <a16:creationId xmlns:a16="http://schemas.microsoft.com/office/drawing/2014/main" id="{BD05561C-F556-6D2F-E223-C5F70FE0079E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22" name="Google Shape;7482;p185">
                <a:extLst>
                  <a:ext uri="{FF2B5EF4-FFF2-40B4-BE49-F238E27FC236}">
                    <a16:creationId xmlns:a16="http://schemas.microsoft.com/office/drawing/2014/main" id="{46AFF3FA-07EF-46EF-F8FF-FA6F81E7C199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3" name="Google Shape;7483;p18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88FAA1D-B54E-9A30-62F0-FC1F7334F8EC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4" name="Google Shape;7484;p185">
                <a:extLst>
                  <a:ext uri="{FF2B5EF4-FFF2-40B4-BE49-F238E27FC236}">
                    <a16:creationId xmlns:a16="http://schemas.microsoft.com/office/drawing/2014/main" id="{2DF78529-FE46-90C0-4586-C0687542366B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16BDB38-9C6A-CC21-8D74-F2545C18AE71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222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784B595-24D1-456E-BE0E-44092582F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3" y="1482421"/>
            <a:ext cx="6052969" cy="34047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311859-2EB4-46A8-9262-C4AA2A40F78C}"/>
              </a:ext>
            </a:extLst>
          </p:cNvPr>
          <p:cNvSpPr txBox="1"/>
          <p:nvPr/>
        </p:nvSpPr>
        <p:spPr>
          <a:xfrm>
            <a:off x="5807968" y="1624484"/>
            <a:ext cx="556894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38810" lvl="1" indent="-319405">
              <a:buFont typeface="Arial"/>
              <a:buChar char="•"/>
            </a:pPr>
            <a:r>
              <a:rPr lang="en-US" sz="1200" err="1">
                <a:solidFill>
                  <a:srgbClr val="000000"/>
                </a:solidFill>
                <a:latin typeface="Montserrat"/>
              </a:rPr>
              <a:t>Documento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sintetizza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le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azioni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compiute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per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gestire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il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dato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durante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tutto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il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suo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ciclo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vita</a:t>
            </a:r>
            <a:endParaRPr lang="it-IT">
              <a:latin typeface="Montserrat"/>
            </a:endParaRPr>
          </a:p>
          <a:p>
            <a:pPr marL="638810" lvl="1" indent="-319405">
              <a:buFont typeface="Arial"/>
              <a:buChar char="•"/>
            </a:pPr>
            <a:endParaRPr lang="en-US" sz="1200">
              <a:solidFill>
                <a:srgbClr val="000000"/>
              </a:solidFill>
              <a:latin typeface="Montserrat" pitchFamily="2" charset="0"/>
            </a:endParaRPr>
          </a:p>
          <a:p>
            <a:pPr marL="638810" lvl="1" indent="-319405">
              <a:buFont typeface="Arial"/>
              <a:buChar char="•"/>
            </a:pPr>
            <a:r>
              <a:rPr lang="en-US" sz="1200" err="1">
                <a:solidFill>
                  <a:srgbClr val="000000"/>
                </a:solidFill>
                <a:latin typeface="Montserrat"/>
              </a:rPr>
              <a:t>Strumento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lavoro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utile per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capire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chi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sta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facendo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cosa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quando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con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dati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all’interno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una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ricerca</a:t>
            </a:r>
            <a:endParaRPr lang="en-US" sz="1200">
              <a:solidFill>
                <a:srgbClr val="000000"/>
              </a:solidFill>
              <a:latin typeface="Montserrat"/>
            </a:endParaRPr>
          </a:p>
          <a:p>
            <a:pPr marL="319405" lvl="1"/>
            <a:endParaRPr lang="en-US" sz="1200">
              <a:solidFill>
                <a:srgbClr val="000000"/>
              </a:solidFill>
              <a:latin typeface="Montserrat" pitchFamily="2" charset="0"/>
            </a:endParaRPr>
          </a:p>
          <a:p>
            <a:pPr marL="638810" lvl="1" indent="-319405">
              <a:buFont typeface="Arial"/>
              <a:buChar char="•"/>
            </a:pPr>
            <a:r>
              <a:rPr lang="en-US" sz="1200" err="1">
                <a:solidFill>
                  <a:srgbClr val="000000"/>
                </a:solidFill>
                <a:latin typeface="Montserrat"/>
              </a:rPr>
              <a:t>Garantisce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dati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siano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qualità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elevata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sicuri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sostenibili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n-US" sz="1200">
              <a:solidFill>
                <a:srgbClr val="000000"/>
              </a:solidFill>
              <a:latin typeface="Montserrat" pitchFamily="2" charset="0"/>
            </a:endParaRPr>
          </a:p>
          <a:p>
            <a:pPr marL="638810" lvl="1" indent="-319405"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"/>
              </a:rPr>
              <a:t>Rende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più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facile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l’applicazione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dei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principi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FAIR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durante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una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ricerca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perchè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tramite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questo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è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più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semplice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tenere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traccia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come è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stato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trattato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il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dato</a:t>
            </a:r>
            <a:endParaRPr lang="en-US" sz="120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E709F3-9CE9-49A9-8AF2-0D8BA6097E04}"/>
              </a:ext>
            </a:extLst>
          </p:cNvPr>
          <p:cNvSpPr txBox="1"/>
          <p:nvPr/>
        </p:nvSpPr>
        <p:spPr>
          <a:xfrm>
            <a:off x="335360" y="5244892"/>
            <a:ext cx="5760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8CE61D1-0A94-A337-59B8-F969F7CBE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Data Management Plan – Cos’è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B6E6796-AF62-B064-7A8E-693BB4A39C2D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6" name="Google Shape;7481;p185">
              <a:extLst>
                <a:ext uri="{FF2B5EF4-FFF2-40B4-BE49-F238E27FC236}">
                  <a16:creationId xmlns:a16="http://schemas.microsoft.com/office/drawing/2014/main" id="{B89260F2-8A12-31E2-6895-C22ED6F8C4B4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1" name="Google Shape;7482;p185">
                <a:extLst>
                  <a:ext uri="{FF2B5EF4-FFF2-40B4-BE49-F238E27FC236}">
                    <a16:creationId xmlns:a16="http://schemas.microsoft.com/office/drawing/2014/main" id="{C33BFAA3-677F-C828-3C73-120894879660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DFD78C7-15BE-E821-9C56-9828333C866B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3" name="Google Shape;7484;p185">
                <a:extLst>
                  <a:ext uri="{FF2B5EF4-FFF2-40B4-BE49-F238E27FC236}">
                    <a16:creationId xmlns:a16="http://schemas.microsoft.com/office/drawing/2014/main" id="{E5FFFBD5-102A-9C69-3B8A-F4199FA663A2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6FB421C-5C1A-093B-8CDC-9A1FE8E8816C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131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311859-2EB4-46A8-9262-C4AA2A40F78C}"/>
              </a:ext>
            </a:extLst>
          </p:cNvPr>
          <p:cNvSpPr txBox="1"/>
          <p:nvPr/>
        </p:nvSpPr>
        <p:spPr>
          <a:xfrm>
            <a:off x="335360" y="1122388"/>
            <a:ext cx="556894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8859" lvl="1" indent="-319429">
              <a:buFont typeface="Arial"/>
              <a:buChar char="•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R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ende la gestione dei dati di ricerca concreta e praticabile</a:t>
            </a:r>
          </a:p>
          <a:p>
            <a:pPr marL="638859" lvl="1" indent="-319429">
              <a:buFont typeface="Arial"/>
              <a:buChar char="•"/>
            </a:pP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Serve per trattare organicamente i dati durante tutto il loro ciclo di vita all’interno di una ricerca</a:t>
            </a:r>
          </a:p>
          <a:p>
            <a:pPr marL="638859" lvl="1" indent="-319429">
              <a:buFont typeface="Arial"/>
              <a:buChar char="•"/>
            </a:pPr>
            <a:endParaRPr lang="it-IT" sz="1200" b="0" i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r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accolta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r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iutilizzo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accordi legali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soluzioni di archiviazione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s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trumenti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s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oftware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d</a:t>
            </a:r>
            <a:r>
              <a:rPr lang="it-IT" sz="1200" b="0" i="0">
                <a:solidFill>
                  <a:srgbClr val="000000"/>
                </a:solidFill>
                <a:effectLst/>
                <a:latin typeface="Montserrat" pitchFamily="2" charset="0"/>
              </a:rPr>
              <a:t>eposito</a:t>
            </a:r>
          </a:p>
          <a:p>
            <a:pPr marL="638859" lvl="1" indent="-319429">
              <a:buFont typeface="Courier New" panose="02070309020205020404" pitchFamily="49" charset="0"/>
              <a:buChar char="o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638859" lvl="1" indent="-319429">
              <a:buFont typeface="Arial" panose="020B0604020202020204" pitchFamily="34" charset="0"/>
              <a:buChar char="•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serve prima di tutto al ricercatore per organizzare in maniera efficiente la propria ricerca</a:t>
            </a:r>
          </a:p>
          <a:p>
            <a:pPr marL="638859" lvl="1" indent="-319429">
              <a:buFont typeface="Arial" panose="020B0604020202020204" pitchFamily="34" charset="0"/>
              <a:buChar char="•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638859" lvl="1" indent="-319429">
              <a:buFont typeface="Arial" panose="020B0604020202020204" pitchFamily="34" charset="0"/>
              <a:buChar char="•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 aiuta il ricercatore a rispondere a domande come:</a:t>
            </a:r>
          </a:p>
          <a:p>
            <a:pPr marL="638859" lvl="1" indent="-319429">
              <a:buFont typeface="Arial" panose="020B0604020202020204" pitchFamily="34" charset="0"/>
              <a:buChar char="•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Che tipologia di dati utilizzerò? (nuovi vs riutilizzati)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I miei dati presentano particolari problematiche di privacy, etica, IPR?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Come conserverò e condividerò i dati? Ho a disposizione strumenti di backup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Come organizzerò, documenterò e descriverò i miei dati? 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I miei dati possono essere condivisi in maniera sicura con altri ricercatori? </a:t>
            </a:r>
          </a:p>
          <a:p>
            <a:pPr marL="1096059" lvl="2" indent="-319429">
              <a:buFont typeface="Courier New" panose="02070309020205020404" pitchFamily="49" charset="0"/>
              <a:buChar char="o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Prevedo l’utilizzo di una repository per depositare persistentemente i miei dati nel lungo periodo</a:t>
            </a:r>
            <a:endParaRPr lang="en-US" sz="1200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D248775-FA4E-420F-AE84-7CBA1E52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2656"/>
            <a:ext cx="2666522" cy="21328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C4DF68-14BD-4A7A-9EF3-8619CB331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905" y="2852936"/>
            <a:ext cx="2666522" cy="21328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3B8AD15-418D-486E-81DF-171B40BF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504" y="1595838"/>
            <a:ext cx="2718033" cy="18331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8185473-C3A9-4CFE-91CA-173644505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522" y="3919364"/>
            <a:ext cx="2613759" cy="176283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FC56AE-39B6-4D70-9756-B51E90FF6404}"/>
              </a:ext>
            </a:extLst>
          </p:cNvPr>
          <p:cNvSpPr txBox="1"/>
          <p:nvPr/>
        </p:nvSpPr>
        <p:spPr>
          <a:xfrm>
            <a:off x="6096000" y="5785484"/>
            <a:ext cx="475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620886A-26C0-FF2E-F8DF-A36E955944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968896" y="347597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Data Management Plan – Vantaggi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8B50AD0-02DB-5BF6-30E8-59136BA161D3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40B1E2EF-45D9-A4CA-FF8E-D1183CDFD5CB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0" name="Google Shape;7482;p185">
                <a:extLst>
                  <a:ext uri="{FF2B5EF4-FFF2-40B4-BE49-F238E27FC236}">
                    <a16:creationId xmlns:a16="http://schemas.microsoft.com/office/drawing/2014/main" id="{9E53C95F-3E65-2615-5AE3-0B909D7243F1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3;p18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B7BDB11-E699-C52F-885F-36B1A6BE9286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4;p185">
                <a:extLst>
                  <a:ext uri="{FF2B5EF4-FFF2-40B4-BE49-F238E27FC236}">
                    <a16:creationId xmlns:a16="http://schemas.microsoft.com/office/drawing/2014/main" id="{A4321758-DD24-B50E-BD6B-62290DA3D579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E9E086-4FD2-3A35-DF7E-4080D20D9C19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06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ECAECC-FD65-49C1-8617-E6D1759D2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05" y="801023"/>
            <a:ext cx="6172689" cy="5255954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728BA49-97B1-79B2-6ED5-4688A92EDD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Data Management Plan – Reazione media dei ricercatori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437AC29-A915-4628-8787-9685529955ED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9F3D2D14-81A4-AC0C-0AE7-28B528E61515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B3167798-07A2-5AEB-63BD-A0A4FB54EDFB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7DB5E81-3ABB-95BB-44E7-5DC23E963518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FA7572A6-840E-726F-436B-88945404A50C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7D1B8CB-59B5-A5FC-C32B-1E846F4A6E89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5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E1011DD-E2C7-444A-BF78-56D553B0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023165"/>
            <a:ext cx="5801363" cy="516072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297CC3-C167-4D39-A690-C877FD042DF0}"/>
              </a:ext>
            </a:extLst>
          </p:cNvPr>
          <p:cNvSpPr txBox="1"/>
          <p:nvPr/>
        </p:nvSpPr>
        <p:spPr>
          <a:xfrm>
            <a:off x="527051" y="1412776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I) </a:t>
            </a:r>
            <a:r>
              <a:rPr lang="it-IT" sz="1200">
                <a:latin typeface="Montserrat" pitchFamily="2" charset="0"/>
              </a:rPr>
              <a:t>Presentazione obblighi HE su FAIR </a:t>
            </a:r>
            <a:r>
              <a:rPr lang="it-IT" sz="1200" err="1">
                <a:latin typeface="Montserrat" pitchFamily="2" charset="0"/>
              </a:rPr>
              <a:t>principles</a:t>
            </a:r>
            <a:r>
              <a:rPr lang="it-IT" sz="1200">
                <a:latin typeface="Montserrat" pitchFamily="2" charset="0"/>
              </a:rPr>
              <a:t> e Open Science e introduzione a DMP e strumenti utili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77D28C-AADB-4DC2-8DF1-70763DDD350B}"/>
              </a:ext>
            </a:extLst>
          </p:cNvPr>
          <p:cNvSpPr txBox="1"/>
          <p:nvPr/>
        </p:nvSpPr>
        <p:spPr>
          <a:xfrm>
            <a:off x="7320136" y="1870965"/>
            <a:ext cx="3260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II) </a:t>
            </a:r>
            <a:r>
              <a:rPr lang="it-IT" sz="1200">
                <a:latin typeface="Montserrat" pitchFamily="2" charset="0"/>
              </a:rPr>
              <a:t>Identificazione dei dataset (tramite analisi </a:t>
            </a:r>
            <a:r>
              <a:rPr lang="it-IT" sz="1200" i="1" err="1">
                <a:latin typeface="Montserrat" pitchFamily="2" charset="0"/>
              </a:rPr>
              <a:t>proposal</a:t>
            </a:r>
            <a:r>
              <a:rPr lang="it-IT" sz="1200">
                <a:latin typeface="Montserrat" pitchFamily="2" charset="0"/>
              </a:rPr>
              <a:t> e GA), individuazione delle problematiche principali legate a questi dati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2E737FB-E642-42A2-A516-4E55D7795280}"/>
              </a:ext>
            </a:extLst>
          </p:cNvPr>
          <p:cNvSpPr txBox="1"/>
          <p:nvPr/>
        </p:nvSpPr>
        <p:spPr>
          <a:xfrm>
            <a:off x="3146254" y="2827097"/>
            <a:ext cx="3260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III) </a:t>
            </a:r>
            <a:r>
              <a:rPr lang="it-IT" sz="1200">
                <a:latin typeface="Montserrat" pitchFamily="2" charset="0"/>
              </a:rPr>
              <a:t>Raccolta delle informazioni sui dataset dai partner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9B7FDF-0427-4061-AD87-E32311397689}"/>
              </a:ext>
            </a:extLst>
          </p:cNvPr>
          <p:cNvSpPr txBox="1"/>
          <p:nvPr/>
        </p:nvSpPr>
        <p:spPr>
          <a:xfrm>
            <a:off x="6384032" y="3796592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IV) </a:t>
            </a:r>
            <a:r>
              <a:rPr lang="it-IT" sz="1200">
                <a:latin typeface="Montserrat" pitchFamily="2" charset="0"/>
              </a:rPr>
              <a:t>Eventuali ulteriori incontri, presentazioni, chiarimenti e raccolta di informazioni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5310D1E-0D3D-45F8-91D4-7E8D1DD34AEF}"/>
              </a:ext>
            </a:extLst>
          </p:cNvPr>
          <p:cNvSpPr txBox="1"/>
          <p:nvPr/>
        </p:nvSpPr>
        <p:spPr>
          <a:xfrm>
            <a:off x="528740" y="4254130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V) </a:t>
            </a:r>
            <a:r>
              <a:rPr lang="it-IT" sz="1200">
                <a:latin typeface="Montserrat" pitchFamily="2" charset="0"/>
              </a:rPr>
              <a:t>Revisione della bozza</a:t>
            </a:r>
          </a:p>
          <a:p>
            <a:r>
              <a:rPr lang="it-IT" sz="1200">
                <a:latin typeface="Montserrat" pitchFamily="2" charset="0"/>
              </a:rPr>
              <a:t> del DMP, eventuali ulteriori</a:t>
            </a:r>
          </a:p>
          <a:p>
            <a:r>
              <a:rPr lang="it-IT" sz="1200">
                <a:latin typeface="Montserrat" pitchFamily="2" charset="0"/>
              </a:rPr>
              <a:t>chiarimenti e correzioni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9B0F72A-C66C-4057-A348-AC96397991A5}"/>
              </a:ext>
            </a:extLst>
          </p:cNvPr>
          <p:cNvSpPr txBox="1"/>
          <p:nvPr/>
        </p:nvSpPr>
        <p:spPr>
          <a:xfrm>
            <a:off x="4223792" y="5159084"/>
            <a:ext cx="3260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VI) </a:t>
            </a:r>
            <a:r>
              <a:rPr lang="it-IT" sz="1200">
                <a:latin typeface="Montserrat" pitchFamily="2" charset="0"/>
              </a:rPr>
              <a:t>Approvazione e consegna del DMP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38F2415-CB90-4D12-8893-AB35A685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5503679"/>
            <a:ext cx="2127881" cy="1130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3DE6B86-31A8-430B-B2B5-B05C580A01BF}"/>
              </a:ext>
            </a:extLst>
          </p:cNvPr>
          <p:cNvSpPr txBox="1"/>
          <p:nvPr/>
        </p:nvSpPr>
        <p:spPr>
          <a:xfrm>
            <a:off x="527051" y="6435737"/>
            <a:ext cx="412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313A88B-F47F-4FAE-A155-F3A02D8C9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2" y="4199100"/>
            <a:ext cx="2736302" cy="253210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A151CF1-2EE3-4626-9C4E-F82908ECD05E}"/>
              </a:ext>
            </a:extLst>
          </p:cNvPr>
          <p:cNvSpPr txBox="1"/>
          <p:nvPr/>
        </p:nvSpPr>
        <p:spPr>
          <a:xfrm>
            <a:off x="8188415" y="4811666"/>
            <a:ext cx="18325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DMP obbligatorio:</a:t>
            </a:r>
          </a:p>
          <a:p>
            <a:endParaRPr lang="it-IT" sz="1200" b="1"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Mese </a:t>
            </a:r>
            <a:r>
              <a:rPr lang="it-IT" sz="1200" b="1">
                <a:latin typeface="Montserrat" pitchFamily="2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Metà progetto (mese </a:t>
            </a:r>
            <a:r>
              <a:rPr lang="it-IT" sz="1200" b="1">
                <a:latin typeface="Montserrat" pitchFamily="2" charset="0"/>
              </a:rPr>
              <a:t>18+</a:t>
            </a:r>
            <a:r>
              <a:rPr lang="it-IT" sz="1200">
                <a:latin typeface="Montserrat" pitchFamily="2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Fine progetto (mese </a:t>
            </a:r>
            <a:r>
              <a:rPr lang="it-IT" sz="1200" b="1">
                <a:latin typeface="Montserrat" pitchFamily="2" charset="0"/>
              </a:rPr>
              <a:t>36+</a:t>
            </a:r>
            <a:r>
              <a:rPr lang="it-IT" sz="1200">
                <a:latin typeface="Montserrat" pitchFamily="2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b="1">
              <a:latin typeface="Montserrat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3B69AF9-E233-BD1C-367B-181D8BFC2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Supporto DMP HE progetti coordinati, </a:t>
            </a:r>
            <a:r>
              <a:rPr lang="it-IT" sz="2000" b="1" kern="1200" err="1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Unibo</a:t>
            </a:r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 coordinatore con DMP – Percorso Caso 1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A09827B-45D2-2CB1-3E29-A446E65973B7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6" name="Google Shape;7481;p185">
              <a:extLst>
                <a:ext uri="{FF2B5EF4-FFF2-40B4-BE49-F238E27FC236}">
                  <a16:creationId xmlns:a16="http://schemas.microsoft.com/office/drawing/2014/main" id="{A3D98AEA-EE5B-3066-0EA7-316EB297802A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8" name="Google Shape;7482;p185">
                <a:extLst>
                  <a:ext uri="{FF2B5EF4-FFF2-40B4-BE49-F238E27FC236}">
                    <a16:creationId xmlns:a16="http://schemas.microsoft.com/office/drawing/2014/main" id="{85A9AC2D-63AC-88C5-B68D-2D66DD4CEDBB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9" name="Google Shape;7483;p18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B7BC1C3-8E97-B414-D56F-556469FE33B0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4;p185">
                <a:extLst>
                  <a:ext uri="{FF2B5EF4-FFF2-40B4-BE49-F238E27FC236}">
                    <a16:creationId xmlns:a16="http://schemas.microsoft.com/office/drawing/2014/main" id="{785BDB05-CF6C-9D67-49BC-BAC860BDC5CE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F9E69B5-7438-ADD6-5E5E-9AE949B26851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64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415480" y="1124744"/>
            <a:ext cx="8568952" cy="5080000"/>
          </a:xfrm>
        </p:spPr>
        <p:txBody>
          <a:bodyPr/>
          <a:lstStyle/>
          <a:p>
            <a:pPr rtl="0" eaLnBrk="1" latinLnBrk="0" hangingPunct="1"/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1 - Contesto UNIBO</a:t>
            </a:r>
            <a:endParaRPr lang="it-IT" sz="1600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endParaRPr lang="it-IT" sz="1600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2 - Come gestire i dati della ricerca?</a:t>
            </a:r>
            <a:endParaRPr lang="it-IT" sz="1600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endParaRPr lang="it-IT" sz="1600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3 - </a:t>
            </a:r>
            <a:r>
              <a:rPr lang="it-IT" sz="1600" b="1">
                <a:solidFill>
                  <a:srgbClr val="5F7D95"/>
                </a:solidFill>
                <a:latin typeface="Montserrat" panose="000005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Professioni </a:t>
            </a:r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 supporto</a:t>
            </a:r>
            <a:endParaRPr lang="it-IT" sz="1600" b="1" kern="1200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4 - Data Steward in </a:t>
            </a:r>
            <a:r>
              <a:rPr lang="it-IT" sz="1600" b="1" kern="1200" err="1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Unibo</a:t>
            </a:r>
            <a:endParaRPr lang="it-IT" sz="1600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endParaRPr lang="it-IT" sz="1600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 kern="1200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5 - Supporto: strategie, azioni, tipologie</a:t>
            </a:r>
            <a:endParaRPr lang="it-IT" sz="1600" b="1" kern="1200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 b="1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>
                <a:solidFill>
                  <a:srgbClr val="5F7D95"/>
                </a:solidFill>
                <a:effectLst/>
                <a:latin typeface="Montserrat" panose="00000500000000000000" pitchFamily="2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6 - Data Management Plan</a:t>
            </a:r>
            <a:endParaRPr lang="it-IT" sz="1600" b="1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 b="1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>
                <a:solidFill>
                  <a:srgbClr val="5F7D95"/>
                </a:solidFill>
                <a:latin typeface="Montserrat" panose="00000500000000000000" pitchFamily="2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7 - Percorsi e strumenti di supporto: </a:t>
            </a:r>
            <a:r>
              <a:rPr lang="it-IT" sz="1600" b="1" i="1">
                <a:solidFill>
                  <a:srgbClr val="5F7D95"/>
                </a:solidFill>
                <a:latin typeface="Montserrat" panose="00000500000000000000" pitchFamily="2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strong</a:t>
            </a:r>
            <a:r>
              <a:rPr lang="it-IT" sz="1600" b="1">
                <a:solidFill>
                  <a:srgbClr val="5F7D95"/>
                </a:solidFill>
                <a:latin typeface="Montserrat" panose="00000500000000000000" pitchFamily="2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vs </a:t>
            </a:r>
            <a:r>
              <a:rPr lang="it-IT" sz="1600" b="1" i="1">
                <a:solidFill>
                  <a:srgbClr val="5F7D95"/>
                </a:solidFill>
                <a:latin typeface="Montserrat" panose="00000500000000000000" pitchFamily="2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light</a:t>
            </a:r>
            <a:endParaRPr lang="it-IT" sz="1600" b="1" i="1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 b="1">
              <a:solidFill>
                <a:srgbClr val="5F7D95"/>
              </a:solidFill>
              <a:effectLst/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>
                <a:solidFill>
                  <a:srgbClr val="5F7D95"/>
                </a:solidFill>
                <a:latin typeface="Montserrat" panose="00000500000000000000" pitchFamily="2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8 - Riassumendo</a:t>
            </a:r>
            <a:endParaRPr lang="it-IT" sz="1600" b="1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 b="1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r>
              <a:rPr lang="it-IT" sz="1600" b="1">
                <a:solidFill>
                  <a:srgbClr val="5F7D95"/>
                </a:solidFill>
                <a:latin typeface="Montserrat" panose="00000500000000000000" pitchFamily="2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9 - Contatti</a:t>
            </a:r>
            <a:endParaRPr lang="it-IT" sz="1600" b="1">
              <a:solidFill>
                <a:srgbClr val="5F7D95"/>
              </a:solidFill>
              <a:latin typeface="Montserrat" panose="00000500000000000000" pitchFamily="2" charset="0"/>
            </a:endParaRPr>
          </a:p>
          <a:p>
            <a:pPr rtl="0" eaLnBrk="1" latinLnBrk="0" hangingPunct="1"/>
            <a:endParaRPr lang="it-IT" sz="1600">
              <a:solidFill>
                <a:srgbClr val="DA6868"/>
              </a:solidFill>
              <a:effectLst/>
              <a:latin typeface="Montserrat" panose="00000500000000000000" pitchFamily="2" charset="0"/>
            </a:endParaRPr>
          </a:p>
          <a:p>
            <a:endParaRPr lang="it-IT" sz="1600"/>
          </a:p>
          <a:p>
            <a:endParaRPr lang="it-IT" sz="1600"/>
          </a:p>
          <a:p>
            <a:endParaRPr lang="it-IT" sz="1600"/>
          </a:p>
          <a:p>
            <a:endParaRPr lang="it-IT" sz="160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7DE8F37-729A-D341-5930-AD87597910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Indice</a:t>
            </a:r>
            <a:endParaRPr lang="it-IT">
              <a:effectLst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333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33C1DB-0343-422F-81CF-D59D975E48BB}"/>
              </a:ext>
            </a:extLst>
          </p:cNvPr>
          <p:cNvSpPr txBox="1"/>
          <p:nvPr/>
        </p:nvSpPr>
        <p:spPr>
          <a:xfrm>
            <a:off x="335360" y="1454807"/>
            <a:ext cx="5568949" cy="43396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9405" lvl="1"/>
            <a:r>
              <a:rPr lang="en-US" sz="1200">
                <a:solidFill>
                  <a:srgbClr val="000000"/>
                </a:solidFill>
                <a:latin typeface="Montserrat"/>
              </a:rPr>
              <a:t>Durante il primo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incontro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solito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viene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fatto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con il PI e con la persona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occuperà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redigere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il DMP,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vengono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mostrati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e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successivamente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forniti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I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seguenti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/>
              </a:rPr>
              <a:t>materiali</a:t>
            </a:r>
            <a:r>
              <a:rPr lang="en-US" sz="1200">
                <a:solidFill>
                  <a:srgbClr val="000000"/>
                </a:solidFill>
                <a:latin typeface="Montserrat"/>
              </a:rPr>
              <a:t>:</a:t>
            </a:r>
            <a:endParaRPr lang="it-IT">
              <a:latin typeface="Montserrat"/>
            </a:endParaRPr>
          </a:p>
          <a:p>
            <a:pPr marL="319405" lvl="1"/>
            <a:endParaRPr lang="en-US" sz="1200">
              <a:solidFill>
                <a:srgbClr val="000000"/>
              </a:solidFill>
              <a:latin typeface="Montserrat" pitchFamily="2" charset="0"/>
            </a:endParaRPr>
          </a:p>
          <a:p>
            <a:pPr marL="548005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/>
              </a:rPr>
              <a:t>il template per il DMP HE fornito dalla Commissione Europea, per avere un’idea della struttura e delle richieste specifiche del documento</a:t>
            </a:r>
          </a:p>
          <a:p>
            <a:pPr marL="548005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05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/>
              </a:rPr>
              <a:t>una presentazione di Power Point in cui sono riassunti gli obblighi contrattuali di HE, insieme ad un focus su obiettivi e contenuti del DMP, pensata per condividere con i partner di progetto un focus su questi aspetti</a:t>
            </a:r>
          </a:p>
          <a:p>
            <a:pPr marL="548005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05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/>
              </a:rPr>
              <a:t>Link a un Microsoft Form che ogni partner dovrà compilare per ogni dataset che prevede di produrre/ha prodotto,  contenuto in un file Word con la proposta per la mail da inviare ai partner</a:t>
            </a:r>
          </a:p>
          <a:p>
            <a:pPr marL="548005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05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/>
              </a:rPr>
              <a:t>un modello di DMP </a:t>
            </a:r>
            <a:r>
              <a:rPr lang="it-IT" sz="1200" err="1">
                <a:solidFill>
                  <a:srgbClr val="000000"/>
                </a:solidFill>
                <a:latin typeface="Montserrat"/>
              </a:rPr>
              <a:t>Unibo</a:t>
            </a:r>
            <a:r>
              <a:rPr lang="it-IT" sz="1200">
                <a:solidFill>
                  <a:srgbClr val="000000"/>
                </a:solidFill>
                <a:latin typeface="Montserrat"/>
              </a:rPr>
              <a:t>, commentato da parte dei Data Steward, utile nella stesura vera e propria del documento, con riferimenti alle domande del Form per una compilazione più agevole</a:t>
            </a:r>
          </a:p>
          <a:p>
            <a:pPr marL="548005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05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/>
              </a:rPr>
              <a:t>Spiegazione e link all’Albero Decisionale (vedi sopra)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AD57EF-9E62-4C97-96D7-EF176E03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74" y="1030906"/>
            <a:ext cx="2260215" cy="20652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45D605-D102-4063-A178-9FD475EF10B0}"/>
              </a:ext>
            </a:extLst>
          </p:cNvPr>
          <p:cNvSpPr txBox="1"/>
          <p:nvPr/>
        </p:nvSpPr>
        <p:spPr>
          <a:xfrm>
            <a:off x="6522074" y="3183663"/>
            <a:ext cx="2567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https://ec.europa.eu/info/funding-tenders/opportunities/portal/screen/how-to-participate/reference-documents;programCode=HORIZON </a:t>
            </a:r>
            <a:endParaRPr lang="it-IT" sz="800">
              <a:latin typeface="Montserrat" pitchFamily="2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CB5407B-A420-4349-9FEB-DCE950C8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285" y="1063161"/>
            <a:ext cx="2386647" cy="203918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B8A25D-D037-403B-8F88-88C9E40AA57A}"/>
              </a:ext>
            </a:extLst>
          </p:cNvPr>
          <p:cNvSpPr txBox="1"/>
          <p:nvPr/>
        </p:nvSpPr>
        <p:spPr>
          <a:xfrm>
            <a:off x="9143172" y="3183663"/>
            <a:ext cx="2567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latin typeface="Montserrat" pitchFamily="2" charset="0"/>
              </a:rPr>
              <a:t>Chiedi a: </a:t>
            </a:r>
            <a:r>
              <a:rPr lang="it-IT" sz="800">
                <a:solidFill>
                  <a:srgbClr val="0070C0"/>
                </a:solidFill>
                <a:latin typeface="Montserrat" pitchFamily="2" charset="0"/>
              </a:rPr>
              <a:t>a</a:t>
            </a:r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ric.datasteward@unibo.it</a:t>
            </a:r>
            <a:endParaRPr lang="it-IT" sz="800">
              <a:latin typeface="Montserrat" pitchFamily="2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96B97B-331D-4BA0-B6C1-B839393C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521" y="3941785"/>
            <a:ext cx="2219435" cy="153034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D29766-ED11-4CC6-9864-07BF31801374}"/>
              </a:ext>
            </a:extLst>
          </p:cNvPr>
          <p:cNvSpPr txBox="1"/>
          <p:nvPr/>
        </p:nvSpPr>
        <p:spPr>
          <a:xfrm>
            <a:off x="6487977" y="5556369"/>
            <a:ext cx="2567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latin typeface="Montserrat" pitchFamily="2" charset="0"/>
              </a:rPr>
              <a:t>Chiedi a: </a:t>
            </a:r>
            <a:r>
              <a:rPr lang="it-IT" sz="800">
                <a:solidFill>
                  <a:srgbClr val="0070C0"/>
                </a:solidFill>
                <a:latin typeface="Montserrat" pitchFamily="2" charset="0"/>
              </a:rPr>
              <a:t>a</a:t>
            </a:r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ric.datasteward@unibo.it</a:t>
            </a:r>
            <a:endParaRPr lang="it-IT" sz="800">
              <a:latin typeface="Montserrat" pitchFamily="2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0C3FAB3-7DD0-434C-A74F-F14B8BA0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222" y="3941786"/>
            <a:ext cx="2709565" cy="153034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51697D-4E6A-4E58-B5C0-F2DA6BB50F94}"/>
              </a:ext>
            </a:extLst>
          </p:cNvPr>
          <p:cNvSpPr txBox="1"/>
          <p:nvPr/>
        </p:nvSpPr>
        <p:spPr>
          <a:xfrm>
            <a:off x="9055188" y="5556369"/>
            <a:ext cx="2567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latin typeface="Montserrat" pitchFamily="2" charset="0"/>
              </a:rPr>
              <a:t>Chiedi a: </a:t>
            </a:r>
            <a:r>
              <a:rPr lang="it-IT" sz="800">
                <a:solidFill>
                  <a:srgbClr val="0070C0"/>
                </a:solidFill>
                <a:latin typeface="Montserrat" pitchFamily="2" charset="0"/>
              </a:rPr>
              <a:t>a</a:t>
            </a:r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ric.datasteward@unibo.it</a:t>
            </a:r>
            <a:endParaRPr lang="it-IT" sz="800">
              <a:latin typeface="Montserrat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7F36C25-26C1-F05D-CFA5-1833D746E4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Caso 1 – Strumenti di supporto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1DB8420-2D9C-08C7-7074-3A21F0877690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9" name="Google Shape;7481;p185">
              <a:extLst>
                <a:ext uri="{FF2B5EF4-FFF2-40B4-BE49-F238E27FC236}">
                  <a16:creationId xmlns:a16="http://schemas.microsoft.com/office/drawing/2014/main" id="{07E171B0-A264-E4FC-80DE-71E8776B009D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1" name="Google Shape;7482;p185">
                <a:extLst>
                  <a:ext uri="{FF2B5EF4-FFF2-40B4-BE49-F238E27FC236}">
                    <a16:creationId xmlns:a16="http://schemas.microsoft.com/office/drawing/2014/main" id="{73831473-2C47-B0B9-48D1-09EDDBEEE155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4" name="Google Shape;7483;p18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B0DF26B-8EC0-98A9-75D0-EA288AE59160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7" name="Google Shape;7484;p185">
                <a:extLst>
                  <a:ext uri="{FF2B5EF4-FFF2-40B4-BE49-F238E27FC236}">
                    <a16:creationId xmlns:a16="http://schemas.microsoft.com/office/drawing/2014/main" id="{99451049-04DC-5034-E1DE-44871A58B64C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2E8CF63-A93A-BE71-48D1-B58CB73681BB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271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E1011DD-E2C7-444A-BF78-56D553B0B7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5560" y="1023165"/>
            <a:ext cx="5801363" cy="516072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297CC3-C167-4D39-A690-C877FD042DF0}"/>
              </a:ext>
            </a:extLst>
          </p:cNvPr>
          <p:cNvSpPr txBox="1"/>
          <p:nvPr/>
        </p:nvSpPr>
        <p:spPr>
          <a:xfrm>
            <a:off x="527051" y="1412776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I) </a:t>
            </a:r>
            <a:r>
              <a:rPr lang="it-IT" sz="1200">
                <a:latin typeface="Montserrat" pitchFamily="2" charset="0"/>
              </a:rPr>
              <a:t>Presentazione obblighi HE su FAIR </a:t>
            </a:r>
            <a:r>
              <a:rPr lang="it-IT" sz="1200" err="1">
                <a:latin typeface="Montserrat" pitchFamily="2" charset="0"/>
              </a:rPr>
              <a:t>principles</a:t>
            </a:r>
            <a:r>
              <a:rPr lang="it-IT" sz="1200">
                <a:latin typeface="Montserrat" pitchFamily="2" charset="0"/>
              </a:rPr>
              <a:t> e Open Science e introduzione a DMP e strumenti utili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77D28C-AADB-4DC2-8DF1-70763DDD350B}"/>
              </a:ext>
            </a:extLst>
          </p:cNvPr>
          <p:cNvSpPr txBox="1"/>
          <p:nvPr/>
        </p:nvSpPr>
        <p:spPr>
          <a:xfrm>
            <a:off x="7320136" y="1870965"/>
            <a:ext cx="3260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II) </a:t>
            </a:r>
            <a:r>
              <a:rPr lang="it-IT" sz="1200">
                <a:latin typeface="Montserrat" pitchFamily="2" charset="0"/>
              </a:rPr>
              <a:t>Identificazione dei dataset (tramite analisi </a:t>
            </a:r>
            <a:r>
              <a:rPr lang="it-IT" sz="1200" i="1" err="1">
                <a:latin typeface="Montserrat" pitchFamily="2" charset="0"/>
              </a:rPr>
              <a:t>proposal</a:t>
            </a:r>
            <a:r>
              <a:rPr lang="it-IT" sz="1200">
                <a:latin typeface="Montserrat" pitchFamily="2" charset="0"/>
              </a:rPr>
              <a:t> e GA), individuazione delle problematiche principali legate a questi dati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2E737FB-E642-42A2-A516-4E55D7795280}"/>
              </a:ext>
            </a:extLst>
          </p:cNvPr>
          <p:cNvSpPr txBox="1"/>
          <p:nvPr/>
        </p:nvSpPr>
        <p:spPr>
          <a:xfrm>
            <a:off x="3146254" y="2827097"/>
            <a:ext cx="3260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III) </a:t>
            </a:r>
            <a:r>
              <a:rPr lang="it-IT" sz="1200">
                <a:latin typeface="Montserrat" pitchFamily="2" charset="0"/>
              </a:rPr>
              <a:t>Prima bozza di DMP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9B7FDF-0427-4061-AD87-E32311397689}"/>
              </a:ext>
            </a:extLst>
          </p:cNvPr>
          <p:cNvSpPr txBox="1"/>
          <p:nvPr/>
        </p:nvSpPr>
        <p:spPr>
          <a:xfrm>
            <a:off x="6384032" y="3796592"/>
            <a:ext cx="3260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IV) </a:t>
            </a:r>
            <a:r>
              <a:rPr lang="it-IT" sz="1200">
                <a:latin typeface="Montserrat" pitchFamily="2" charset="0"/>
              </a:rPr>
              <a:t>Modifiche e revisioni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9B0F72A-C66C-4057-A348-AC96397991A5}"/>
              </a:ext>
            </a:extLst>
          </p:cNvPr>
          <p:cNvSpPr txBox="1"/>
          <p:nvPr/>
        </p:nvSpPr>
        <p:spPr>
          <a:xfrm>
            <a:off x="4223792" y="5159084"/>
            <a:ext cx="3260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V) </a:t>
            </a:r>
            <a:r>
              <a:rPr lang="it-IT" sz="1200">
                <a:latin typeface="Montserrat" pitchFamily="2" charset="0"/>
              </a:rPr>
              <a:t>Approvazione e consegna del DMP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38F2415-CB90-4D12-8893-AB35A685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5503679"/>
            <a:ext cx="2127881" cy="1130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3DE6B86-31A8-430B-B2B5-B05C580A01BF}"/>
              </a:ext>
            </a:extLst>
          </p:cNvPr>
          <p:cNvSpPr txBox="1"/>
          <p:nvPr/>
        </p:nvSpPr>
        <p:spPr>
          <a:xfrm>
            <a:off x="527051" y="6435737"/>
            <a:ext cx="412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0C871A-0F9D-4CDB-9E4F-C34227F6D1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81670" y="4347790"/>
            <a:ext cx="2705622" cy="238033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55C99A-06C6-43C9-A382-E6BE443DFFDE}"/>
              </a:ext>
            </a:extLst>
          </p:cNvPr>
          <p:cNvSpPr txBox="1"/>
          <p:nvPr/>
        </p:nvSpPr>
        <p:spPr>
          <a:xfrm>
            <a:off x="8188415" y="4811666"/>
            <a:ext cx="18325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DMP obbligatorio:</a:t>
            </a:r>
          </a:p>
          <a:p>
            <a:endParaRPr lang="it-IT" sz="1200" b="1"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Mese </a:t>
            </a:r>
            <a:r>
              <a:rPr lang="it-IT" sz="1200" b="1">
                <a:latin typeface="Montserrat" pitchFamily="2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err="1">
                <a:latin typeface="Montserrat" pitchFamily="2" charset="0"/>
              </a:rPr>
              <a:t>Officer</a:t>
            </a:r>
            <a:r>
              <a:rPr lang="it-IT" sz="1200">
                <a:latin typeface="Montserrat" pitchFamily="2" charset="0"/>
              </a:rPr>
              <a:t> può </a:t>
            </a:r>
            <a:r>
              <a:rPr lang="it-IT" sz="1200" err="1">
                <a:latin typeface="Montserrat" pitchFamily="2" charset="0"/>
              </a:rPr>
              <a:t>chidere</a:t>
            </a:r>
            <a:r>
              <a:rPr lang="it-IT" sz="1200">
                <a:latin typeface="Montserrat" pitchFamily="2" charset="0"/>
              </a:rPr>
              <a:t> aggiornamenti in qualsiasi momento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b="1">
              <a:latin typeface="Montserrat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E6B5C07-13F1-649C-94E2-3B43AC3DA9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Supporto DMP HE progetti mono-beneficiari – Percorso Caso 2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8B45DE9-FAEF-BDB1-5274-957C43F9BE49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5119571B-10CB-BFE2-A1F3-64F2EFBF61A9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95145146-6113-2FA7-4B9A-6868B8BD5B52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C79DC7E-B228-FDA3-6ADC-9C6304D59A4E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136A1306-AE30-CA5F-956A-8FAEDBC82F7A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D400A60-EA04-A468-0C33-4257FDBF2211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075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33C1DB-0343-422F-81CF-D59D975E48BB}"/>
              </a:ext>
            </a:extLst>
          </p:cNvPr>
          <p:cNvSpPr txBox="1"/>
          <p:nvPr/>
        </p:nvSpPr>
        <p:spPr>
          <a:xfrm>
            <a:off x="335360" y="1454807"/>
            <a:ext cx="556894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9430" lvl="1"/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Durante il primo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incontro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,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di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solito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viene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fatto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con il PI e con la persona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che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si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occuperà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redigere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il DMP,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vengono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mostrati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e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successivamente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forniti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I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seguenti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itchFamily="2" charset="0"/>
              </a:rPr>
              <a:t>materiali</a:t>
            </a:r>
            <a:r>
              <a:rPr lang="en-US" sz="1200">
                <a:solidFill>
                  <a:srgbClr val="000000"/>
                </a:solidFill>
                <a:latin typeface="Montserrat" pitchFamily="2" charset="0"/>
              </a:rPr>
              <a:t>:</a:t>
            </a:r>
          </a:p>
          <a:p>
            <a:pPr marL="319430" lvl="1"/>
            <a:endParaRPr lang="en-US" sz="1200">
              <a:solidFill>
                <a:srgbClr val="000000"/>
              </a:solidFill>
              <a:latin typeface="Montserrat" pitchFamily="2" charset="0"/>
            </a:endParaRPr>
          </a:p>
          <a:p>
            <a:pPr marL="548030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il template per il DMP HE fornito dalla Commissione Europea, per avere un’idea della struttura e delle richieste specifiche del documento</a:t>
            </a:r>
          </a:p>
          <a:p>
            <a:pPr marL="548030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30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una presentazione di Power Point in cui sono riassunti gli obblighi contrattuali di HE, insieme ad un focus su obiettivi e contenuti del DMP, pensata per condividere con i partner di progetto un focus su questi aspetti</a:t>
            </a:r>
          </a:p>
          <a:p>
            <a:pPr marL="548030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30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un modello di DMP </a:t>
            </a:r>
            <a:r>
              <a:rPr lang="it-IT" sz="1200" err="1">
                <a:solidFill>
                  <a:srgbClr val="000000"/>
                </a:solidFill>
                <a:latin typeface="Montserrat" pitchFamily="2" charset="0"/>
              </a:rPr>
              <a:t>Unibo</a:t>
            </a: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, commentato da parte dei Data Steward, utile nella stesura vera e propria del documento</a:t>
            </a:r>
          </a:p>
          <a:p>
            <a:pPr marL="548030" lvl="1" indent="-228600">
              <a:buFont typeface="+mj-lt"/>
              <a:buAutoNum type="arabicPeriod"/>
            </a:pPr>
            <a:endParaRPr lang="it-IT" sz="1200">
              <a:solidFill>
                <a:srgbClr val="000000"/>
              </a:solidFill>
              <a:latin typeface="Montserrat" pitchFamily="2" charset="0"/>
            </a:endParaRPr>
          </a:p>
          <a:p>
            <a:pPr marL="548030" lvl="1" indent="-228600">
              <a:buFont typeface="+mj-lt"/>
              <a:buAutoNum type="arabicPeriod"/>
            </a:pPr>
            <a:r>
              <a:rPr lang="it-IT" sz="1200">
                <a:solidFill>
                  <a:srgbClr val="000000"/>
                </a:solidFill>
                <a:latin typeface="Montserrat" pitchFamily="2" charset="0"/>
              </a:rPr>
              <a:t>Spiegazione e link all’Albero Decisionale (vedi sopra)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AD57EF-9E62-4C97-96D7-EF176E03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74" y="1030906"/>
            <a:ext cx="2260215" cy="20652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45D605-D102-4063-A178-9FD475EF10B0}"/>
              </a:ext>
            </a:extLst>
          </p:cNvPr>
          <p:cNvSpPr txBox="1"/>
          <p:nvPr/>
        </p:nvSpPr>
        <p:spPr>
          <a:xfrm>
            <a:off x="6522074" y="3183663"/>
            <a:ext cx="2567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https://ec.europa.eu/info/funding-tenders/opportunities/portal/screen/how-to-participate/reference-documents;programCode=HORIZON </a:t>
            </a:r>
            <a:endParaRPr lang="it-IT" sz="800">
              <a:latin typeface="Montserrat" pitchFamily="2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CB5407B-A420-4349-9FEB-DCE950C8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285" y="1063161"/>
            <a:ext cx="2386647" cy="203918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B8A25D-D037-403B-8F88-88C9E40AA57A}"/>
              </a:ext>
            </a:extLst>
          </p:cNvPr>
          <p:cNvSpPr txBox="1"/>
          <p:nvPr/>
        </p:nvSpPr>
        <p:spPr>
          <a:xfrm>
            <a:off x="9143172" y="3183663"/>
            <a:ext cx="2567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latin typeface="Montserrat" pitchFamily="2" charset="0"/>
              </a:rPr>
              <a:t>Chiedi a: </a:t>
            </a:r>
            <a:r>
              <a:rPr lang="it-IT" sz="800">
                <a:solidFill>
                  <a:srgbClr val="0070C0"/>
                </a:solidFill>
                <a:latin typeface="Montserrat" pitchFamily="2" charset="0"/>
              </a:rPr>
              <a:t>a</a:t>
            </a:r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ric.datasteward@unibo.it</a:t>
            </a:r>
            <a:endParaRPr lang="it-IT" sz="800">
              <a:latin typeface="Montserrat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51697D-4E6A-4E58-B5C0-F2DA6BB50F94}"/>
              </a:ext>
            </a:extLst>
          </p:cNvPr>
          <p:cNvSpPr txBox="1"/>
          <p:nvPr/>
        </p:nvSpPr>
        <p:spPr>
          <a:xfrm>
            <a:off x="7236296" y="5837359"/>
            <a:ext cx="2567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>
                <a:latin typeface="Montserrat" pitchFamily="2" charset="0"/>
              </a:rPr>
              <a:t>Chiedi a: </a:t>
            </a:r>
            <a:r>
              <a:rPr lang="it-IT" sz="800">
                <a:solidFill>
                  <a:srgbClr val="0070C0"/>
                </a:solidFill>
                <a:latin typeface="Montserrat" pitchFamily="2" charset="0"/>
              </a:rPr>
              <a:t>a</a:t>
            </a:r>
            <a:r>
              <a:rPr lang="it-IT" sz="800" b="0" i="0">
                <a:solidFill>
                  <a:srgbClr val="0070C0"/>
                </a:solidFill>
                <a:effectLst/>
                <a:latin typeface="Montserrat" pitchFamily="2" charset="0"/>
              </a:rPr>
              <a:t>ric.datasteward@unibo.it</a:t>
            </a:r>
            <a:endParaRPr lang="it-IT" sz="800">
              <a:latin typeface="Montserra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672230-72E3-49EF-AD89-D4C92BEB2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3921456"/>
            <a:ext cx="4233962" cy="1739791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16F96255-DF3E-C45E-01B1-EF436A3CA9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Caso 2 – Strumenti di supporto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FAD261B-B434-F331-9301-5EFF7F047D78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11" name="Google Shape;7481;p185">
              <a:extLst>
                <a:ext uri="{FF2B5EF4-FFF2-40B4-BE49-F238E27FC236}">
                  <a16:creationId xmlns:a16="http://schemas.microsoft.com/office/drawing/2014/main" id="{13891BB0-F7BE-C072-2C92-D2D9587146D4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5" name="Google Shape;7482;p185">
                <a:extLst>
                  <a:ext uri="{FF2B5EF4-FFF2-40B4-BE49-F238E27FC236}">
                    <a16:creationId xmlns:a16="http://schemas.microsoft.com/office/drawing/2014/main" id="{7C601C66-E0C6-CF1E-C6F2-E7F551220BA0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3;p18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86F9921-329F-3EFF-E251-ABEF86763D29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7" name="Google Shape;7484;p185">
                <a:extLst>
                  <a:ext uri="{FF2B5EF4-FFF2-40B4-BE49-F238E27FC236}">
                    <a16:creationId xmlns:a16="http://schemas.microsoft.com/office/drawing/2014/main" id="{27B7AE30-9184-C10D-5313-9F1B34200B42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BC095A2-0AB2-A267-7497-BF7A63045342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72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E1011DD-E2C7-444A-BF78-56D553B0B7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5560" y="1023165"/>
            <a:ext cx="5801363" cy="516072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297CC3-C167-4D39-A690-C877FD042DF0}"/>
              </a:ext>
            </a:extLst>
          </p:cNvPr>
          <p:cNvSpPr txBox="1"/>
          <p:nvPr/>
        </p:nvSpPr>
        <p:spPr>
          <a:xfrm>
            <a:off x="527051" y="1412776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I) </a:t>
            </a:r>
            <a:r>
              <a:rPr lang="it-IT" sz="1200">
                <a:latin typeface="Montserrat" pitchFamily="2" charset="0"/>
              </a:rPr>
              <a:t>Presentazione obblighi europei su FAIR </a:t>
            </a:r>
            <a:r>
              <a:rPr lang="it-IT" sz="1200" err="1">
                <a:latin typeface="Montserrat" pitchFamily="2" charset="0"/>
              </a:rPr>
              <a:t>principles</a:t>
            </a:r>
            <a:r>
              <a:rPr lang="it-IT" sz="1200">
                <a:latin typeface="Montserrat" pitchFamily="2" charset="0"/>
              </a:rPr>
              <a:t> e Open Science e introduzione a DMP e strumenti utili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2E737FB-E642-42A2-A516-4E55D7795280}"/>
              </a:ext>
            </a:extLst>
          </p:cNvPr>
          <p:cNvSpPr txBox="1"/>
          <p:nvPr/>
        </p:nvSpPr>
        <p:spPr>
          <a:xfrm>
            <a:off x="7268845" y="1899413"/>
            <a:ext cx="3260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II) </a:t>
            </a:r>
            <a:r>
              <a:rPr lang="it-IT" sz="1200">
                <a:latin typeface="Montserrat" pitchFamily="2" charset="0"/>
              </a:rPr>
              <a:t>Prima bozza di DMP con solo parti partner </a:t>
            </a:r>
            <a:r>
              <a:rPr lang="it-IT" sz="1200" err="1">
                <a:latin typeface="Montserrat" pitchFamily="2" charset="0"/>
              </a:rPr>
              <a:t>Unibo</a:t>
            </a:r>
            <a:endParaRPr lang="it-IT" sz="1200">
              <a:latin typeface="Montserrat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9B7FDF-0427-4061-AD87-E32311397689}"/>
              </a:ext>
            </a:extLst>
          </p:cNvPr>
          <p:cNvSpPr txBox="1"/>
          <p:nvPr/>
        </p:nvSpPr>
        <p:spPr>
          <a:xfrm>
            <a:off x="839416" y="3331150"/>
            <a:ext cx="326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latin typeface="Montserrat" pitchFamily="2" charset="0"/>
              </a:rPr>
              <a:t>III) </a:t>
            </a:r>
            <a:r>
              <a:rPr lang="it-IT" sz="1200">
                <a:latin typeface="Montserrat" pitchFamily="2" charset="0"/>
              </a:rPr>
              <a:t>Modifiche e revisioni solo per il gruppo </a:t>
            </a:r>
            <a:r>
              <a:rPr lang="it-IT" sz="1200" err="1">
                <a:latin typeface="Montserrat" pitchFamily="2" charset="0"/>
              </a:rPr>
              <a:t>Unibo</a:t>
            </a:r>
            <a:r>
              <a:rPr lang="it-IT" sz="1200">
                <a:latin typeface="Montserrat" pitchFamily="2" charset="0"/>
              </a:rPr>
              <a:t> nel caso HE partner con DMP, e nel caso di altri progetti non HE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3DE6B86-31A8-430B-B2B5-B05C580A01BF}"/>
              </a:ext>
            </a:extLst>
          </p:cNvPr>
          <p:cNvSpPr txBox="1"/>
          <p:nvPr/>
        </p:nvSpPr>
        <p:spPr>
          <a:xfrm>
            <a:off x="527051" y="6435737"/>
            <a:ext cx="4128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0C871A-0F9D-4CDB-9E4F-C34227F6D17C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7626" y="4083163"/>
            <a:ext cx="2705622" cy="23803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43A6A6F-1202-4E36-8FC3-EC4299FFC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5503679"/>
            <a:ext cx="2127881" cy="113014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17C3C2-1DCD-45D6-8EDA-280B3E6112DB}"/>
              </a:ext>
            </a:extLst>
          </p:cNvPr>
          <p:cNvSpPr txBox="1"/>
          <p:nvPr/>
        </p:nvSpPr>
        <p:spPr>
          <a:xfrm>
            <a:off x="8165657" y="4950164"/>
            <a:ext cx="1869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>
                <a:latin typeface="Montserrat" pitchFamily="2" charset="0"/>
              </a:rPr>
              <a:t>Il supporto è incentrato sul gruppo </a:t>
            </a:r>
            <a:r>
              <a:rPr lang="it-IT" sz="1200" b="1" err="1">
                <a:latin typeface="Montserrat" pitchFamily="2" charset="0"/>
              </a:rPr>
              <a:t>Unibo</a:t>
            </a:r>
            <a:endParaRPr lang="it-IT" sz="1200">
              <a:latin typeface="Montserrat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1534F94-07FC-7F09-E12D-8DDDB76C3F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Supporto </a:t>
            </a:r>
            <a:r>
              <a:rPr lang="it-IT" sz="2000" b="1" i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light</a:t>
            </a:r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 – Percorso Caso 3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60E942F-7535-BE04-96AD-ACF6DC4FA0ED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76CDD520-48A2-34A2-7EBE-B53A41C468D4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62B58BFB-5CBB-BA98-39BE-3706FBEA8AC5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F1453D9-A922-2396-C34E-7695589FC195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08E5A6CF-2013-13C2-2545-5F8AD16A897E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AC6ADC6-B634-7774-4B93-B6ACAE1290F8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684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5F0A892-B376-E838-A426-8F64CF5E45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Ruolo Biblioteche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A03B236-7952-21A0-0884-8CD0E19B894C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DFFC94CC-9D75-05A7-8257-F2B33EB684ED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F2A888B3-16FF-9A2A-5CEF-FBB1D34B821D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9AA50BA-116D-41B6-7D4F-83CAAC75B39E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F754E7BD-E189-EF56-F9F1-DA5316885E54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0752052-8842-B4A0-BB05-8CBFAB10153A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D58152E5-4E11-4164-92CD-0E02CCEAD98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0" y="1982287"/>
            <a:ext cx="3384376" cy="27363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256076B-B34D-4EC0-AC92-08450E79117F}"/>
              </a:ext>
            </a:extLst>
          </p:cNvPr>
          <p:cNvSpPr txBox="1"/>
          <p:nvPr/>
        </p:nvSpPr>
        <p:spPr>
          <a:xfrm>
            <a:off x="1455052" y="3165773"/>
            <a:ext cx="1246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>
                <a:solidFill>
                  <a:srgbClr val="333333"/>
                </a:solidFill>
                <a:effectLst/>
                <a:latin typeface="Montserrat" pitchFamily="2" charset="0"/>
              </a:rPr>
              <a:t>AlmaDL</a:t>
            </a:r>
            <a:endParaRPr lang="it-IT" b="1">
              <a:latin typeface="Montserrat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059BF5-C22D-4C8E-B144-7C9305B1EA5C}"/>
              </a:ext>
            </a:extLst>
          </p:cNvPr>
          <p:cNvSpPr txBox="1"/>
          <p:nvPr/>
        </p:nvSpPr>
        <p:spPr>
          <a:xfrm>
            <a:off x="838200" y="6178087"/>
            <a:ext cx="1945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i="0">
                <a:solidFill>
                  <a:schemeClr val="accent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https://sba.unibo.it/it/almadl</a:t>
            </a:r>
            <a:endParaRPr lang="it-IT" sz="800" b="1" i="0">
              <a:solidFill>
                <a:schemeClr val="accent1"/>
              </a:solidFill>
              <a:effectLst/>
              <a:latin typeface="Montserrat" pitchFamily="2" charset="0"/>
            </a:endParaRPr>
          </a:p>
          <a:p>
            <a:endParaRPr lang="it-IT" sz="800" b="1">
              <a:solidFill>
                <a:schemeClr val="accent1"/>
              </a:solidFill>
              <a:latin typeface="Montserrat" pitchFamily="2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F496585-C123-4E7E-A56B-584C56029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6080">
            <a:off x="4228887" y="1947546"/>
            <a:ext cx="1604480" cy="73099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2D9DCF2-39F0-4566-9382-ABF9EC386E6C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0056" y="798801"/>
            <a:ext cx="3384376" cy="273630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71EAF9A-CD3A-4D11-821A-D1F4EB6CCD13}"/>
              </a:ext>
            </a:extLst>
          </p:cNvPr>
          <p:cNvSpPr txBox="1"/>
          <p:nvPr/>
        </p:nvSpPr>
        <p:spPr>
          <a:xfrm>
            <a:off x="7608168" y="1327554"/>
            <a:ext cx="136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err="1">
                <a:solidFill>
                  <a:srgbClr val="333333"/>
                </a:solidFill>
                <a:effectLst/>
                <a:latin typeface="Montserrat" pitchFamily="2" charset="0"/>
              </a:rPr>
              <a:t>AMSActa</a:t>
            </a:r>
            <a:endParaRPr lang="it-IT" sz="1400" b="1">
              <a:latin typeface="Montserrat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EE0D3A9-60DC-4F2B-8E86-1ADF1F285476}"/>
              </a:ext>
            </a:extLst>
          </p:cNvPr>
          <p:cNvSpPr txBox="1"/>
          <p:nvPr/>
        </p:nvSpPr>
        <p:spPr>
          <a:xfrm>
            <a:off x="7267852" y="1726295"/>
            <a:ext cx="2048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>
                <a:solidFill>
                  <a:srgbClr val="333333"/>
                </a:solidFill>
                <a:latin typeface="Montserrat" pitchFamily="2" charset="0"/>
              </a:rPr>
              <a:t>R</a:t>
            </a:r>
            <a:r>
              <a:rPr lang="it-IT" sz="1200" i="0">
                <a:solidFill>
                  <a:srgbClr val="333333"/>
                </a:solidFill>
                <a:effectLst/>
                <a:latin typeface="Montserrat" pitchFamily="2" charset="0"/>
              </a:rPr>
              <a:t>epository istituzionale di ateneo</a:t>
            </a:r>
          </a:p>
          <a:p>
            <a:pPr algn="ctr"/>
            <a:r>
              <a:rPr lang="it-IT" sz="1200">
                <a:latin typeface="Montserrat" pitchFamily="2" charset="0"/>
              </a:rPr>
              <a:t>Supporto al deposito dei dati</a:t>
            </a:r>
          </a:p>
          <a:p>
            <a:pPr algn="ctr"/>
            <a:endParaRPr lang="it-IT" sz="1200">
              <a:latin typeface="Montserrat" pitchFamily="2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51C55C5B-7FDC-4151-9CDE-87D6B88E3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2389">
            <a:off x="4235035" y="3989597"/>
            <a:ext cx="1604480" cy="73099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0B2A368-76E2-4424-82A1-26663DD30431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0056" y="3717032"/>
            <a:ext cx="3384376" cy="273630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9892E4A-06CB-4474-A31B-1F6D602FD94C}"/>
              </a:ext>
            </a:extLst>
          </p:cNvPr>
          <p:cNvSpPr txBox="1"/>
          <p:nvPr/>
        </p:nvSpPr>
        <p:spPr>
          <a:xfrm>
            <a:off x="7438010" y="4170016"/>
            <a:ext cx="1708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>
                <a:solidFill>
                  <a:srgbClr val="333333"/>
                </a:solidFill>
                <a:effectLst/>
                <a:latin typeface="Montserrat" pitchFamily="2" charset="0"/>
              </a:rPr>
              <a:t>Supporto</a:t>
            </a:r>
          </a:p>
          <a:p>
            <a:pPr algn="ctr"/>
            <a:r>
              <a:rPr lang="it-IT" sz="1400" b="1" i="0">
                <a:solidFill>
                  <a:srgbClr val="333333"/>
                </a:solidFill>
                <a:effectLst/>
                <a:latin typeface="Montserrat" pitchFamily="2" charset="0"/>
              </a:rPr>
              <a:t>Open Science</a:t>
            </a:r>
            <a:endParaRPr lang="it-IT" sz="1400" b="1">
              <a:latin typeface="Montserrat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199E10C-94B1-4064-8452-4A88F2195597}"/>
              </a:ext>
            </a:extLst>
          </p:cNvPr>
          <p:cNvSpPr txBox="1"/>
          <p:nvPr/>
        </p:nvSpPr>
        <p:spPr>
          <a:xfrm>
            <a:off x="7246951" y="4718591"/>
            <a:ext cx="2048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>
                <a:solidFill>
                  <a:srgbClr val="333333"/>
                </a:solidFill>
                <a:latin typeface="Montserrat" pitchFamily="2" charset="0"/>
              </a:rPr>
              <a:t>Bibliotecari di dipartimento a supporto dell’Open Access delle pubblicazioni</a:t>
            </a:r>
            <a:endParaRPr lang="it-IT" sz="1200">
              <a:latin typeface="Montserrat" pitchFamily="2" charset="0"/>
            </a:endParaRPr>
          </a:p>
          <a:p>
            <a:pPr algn="ctr"/>
            <a:endParaRPr lang="it-IT" sz="1200">
              <a:latin typeface="Montserrat" pitchFamily="2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F8A9B67-F320-4C90-9681-D3334FC27E40}"/>
              </a:ext>
            </a:extLst>
          </p:cNvPr>
          <p:cNvSpPr txBox="1"/>
          <p:nvPr/>
        </p:nvSpPr>
        <p:spPr>
          <a:xfrm>
            <a:off x="5222515" y="3501880"/>
            <a:ext cx="60976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>
                <a:solidFill>
                  <a:schemeClr val="accent1"/>
                </a:solidFill>
                <a:latin typeface="Montserra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https://amsacta.unibo.it/</a:t>
            </a:r>
            <a:endParaRPr lang="it-IT" sz="800">
              <a:solidFill>
                <a:schemeClr val="accent1"/>
              </a:solidFill>
              <a:latin typeface="Montserrat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2EF56B6-0B1E-4916-BFAF-DD16961293FF}"/>
              </a:ext>
            </a:extLst>
          </p:cNvPr>
          <p:cNvSpPr txBox="1"/>
          <p:nvPr/>
        </p:nvSpPr>
        <p:spPr>
          <a:xfrm>
            <a:off x="6612643" y="6408920"/>
            <a:ext cx="3384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>
                <a:solidFill>
                  <a:schemeClr val="accent1"/>
                </a:solidFill>
                <a:latin typeface="Montserra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https://sba.unibo.it/it/almadl/open-access-e-open-science/servizio-di-supporto-delle-biblioteche</a:t>
            </a:r>
            <a:endParaRPr lang="it-IT" sz="800">
              <a:solidFill>
                <a:schemeClr val="accent1"/>
              </a:solidFill>
              <a:latin typeface="Montserrat" pitchFamily="2" charset="0"/>
            </a:endParaRPr>
          </a:p>
          <a:p>
            <a:pPr algn="ctr"/>
            <a:endParaRPr lang="it-IT" sz="800">
              <a:solidFill>
                <a:schemeClr val="accent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5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E1011DD-E2C7-444A-BF78-56D553B0B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997" t="3386" r="7850" b="2910"/>
          <a:stretch/>
        </p:blipFill>
        <p:spPr>
          <a:xfrm rot="18780823">
            <a:off x="4366387" y="952749"/>
            <a:ext cx="4708033" cy="48358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05E73FB-9672-49A3-BE1F-DC01F9B5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059067"/>
            <a:ext cx="3600398" cy="333171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17C3C2-1DCD-45D6-8EDA-280B3E6112DB}"/>
              </a:ext>
            </a:extLst>
          </p:cNvPr>
          <p:cNvSpPr txBox="1"/>
          <p:nvPr/>
        </p:nvSpPr>
        <p:spPr>
          <a:xfrm>
            <a:off x="652463" y="1755427"/>
            <a:ext cx="267816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200" b="1">
                <a:latin typeface="Montserrat" pitchFamily="2" charset="0"/>
              </a:rPr>
              <a:t>STRONG</a:t>
            </a:r>
          </a:p>
          <a:p>
            <a:pPr algn="ctr"/>
            <a:endParaRPr lang="it-IT" sz="1200" b="1">
              <a:latin typeface="Montserrat" pitchFamily="2" charset="0"/>
            </a:endParaRPr>
          </a:p>
          <a:p>
            <a:pPr algn="ctr"/>
            <a:r>
              <a:rPr lang="it-IT" sz="1200">
                <a:latin typeface="Montserrat"/>
              </a:rPr>
              <a:t>supporto completo al coordinatore UNIBO e al partenariato di progetto nella gestione dei dati e nella stesura del DMP per i progetti coordinati da </a:t>
            </a:r>
            <a:r>
              <a:rPr lang="it-IT" sz="1200" err="1">
                <a:latin typeface="Montserrat"/>
              </a:rPr>
              <a:t>Unibo</a:t>
            </a:r>
            <a:r>
              <a:rPr lang="it-IT" sz="1200">
                <a:latin typeface="Montserrat"/>
              </a:rPr>
              <a:t> con obbligo di DMP in capo a Unibo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A3FE63-493B-4ECF-88E6-85C1DE387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2123511"/>
            <a:ext cx="3200072" cy="331346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AB20B3-9658-4B7B-A260-69554AFD50E5}"/>
              </a:ext>
            </a:extLst>
          </p:cNvPr>
          <p:cNvSpPr txBox="1"/>
          <p:nvPr/>
        </p:nvSpPr>
        <p:spPr>
          <a:xfrm>
            <a:off x="8301172" y="2810745"/>
            <a:ext cx="2678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>
                <a:latin typeface="Montserrat" pitchFamily="2" charset="0"/>
              </a:rPr>
              <a:t>LIGHT</a:t>
            </a:r>
          </a:p>
          <a:p>
            <a:pPr algn="ctr"/>
            <a:endParaRPr lang="it-IT" sz="1200" b="1">
              <a:latin typeface="Montserrat" pitchFamily="2" charset="0"/>
            </a:endParaRPr>
          </a:p>
          <a:p>
            <a:pPr algn="ctr"/>
            <a:r>
              <a:rPr lang="it-IT" sz="1200">
                <a:latin typeface="Montserrat" pitchFamily="2" charset="0"/>
              </a:rPr>
              <a:t>supporto ai ricercatori UNIBO alla gestione dati ricerca e DMP in termini di consulenza, template, chiarimenti e risposte puntuali per tutti gli altri casi, a prescindere dal fatto che ci si trovi in un contesto di ricerca competitiva o meno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F6B4176-007B-6696-354B-9AD1E552A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Riassumendo – Tipologie di supporto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767D5C-51FA-B5DF-06FF-71CD1E65340F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BA28C7C1-78BF-574E-CD04-A5E7D023566F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6924A231-DF1B-3324-09A0-75930E96B94A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5AEC37F-F4E9-887D-1B1C-6CF3B3B7385A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4;p185">
                <a:extLst>
                  <a:ext uri="{FF2B5EF4-FFF2-40B4-BE49-F238E27FC236}">
                    <a16:creationId xmlns:a16="http://schemas.microsoft.com/office/drawing/2014/main" id="{6A59055E-811F-806D-7BAD-C6A64E1F0ED0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B1F8667-7B76-9284-D4ED-4138A009585D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022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769C513-B1FE-493E-9371-C8AF4E26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32" b="39097"/>
          <a:stretch/>
        </p:blipFill>
        <p:spPr>
          <a:xfrm>
            <a:off x="7637343" y="1788315"/>
            <a:ext cx="3823251" cy="3134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F7BCBD-E709-42BF-BF38-98AF10E9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" y="1340768"/>
            <a:ext cx="3425595" cy="3456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17C3C2-1DCD-45D6-8EDA-280B3E6112DB}"/>
              </a:ext>
            </a:extLst>
          </p:cNvPr>
          <p:cNvSpPr txBox="1"/>
          <p:nvPr/>
        </p:nvSpPr>
        <p:spPr>
          <a:xfrm>
            <a:off x="1703512" y="3198165"/>
            <a:ext cx="136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err="1">
                <a:latin typeface="Montserrat" pitchFamily="2" charset="0"/>
              </a:rPr>
              <a:t>Research</a:t>
            </a:r>
            <a:r>
              <a:rPr lang="it-IT" sz="1200" b="1">
                <a:latin typeface="Montserrat" pitchFamily="2" charset="0"/>
              </a:rPr>
              <a:t> Manager</a:t>
            </a:r>
            <a:endParaRPr lang="it-IT" sz="1200">
              <a:latin typeface="Montserrat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AB20B3-9658-4B7B-A260-69554AFD50E5}"/>
              </a:ext>
            </a:extLst>
          </p:cNvPr>
          <p:cNvSpPr txBox="1"/>
          <p:nvPr/>
        </p:nvSpPr>
        <p:spPr>
          <a:xfrm>
            <a:off x="8422538" y="2663217"/>
            <a:ext cx="225286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200">
                <a:latin typeface="Montserrat"/>
              </a:rPr>
              <a:t> Ogni volta che ci sia un obbligo o un dubbio che riguarda la corretta gestione del dato (può capitare anche al di fuori di progetti competitivi)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F6B4176-007B-6696-354B-9AD1E552A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Riassumendo – Quando contattarci?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767D5C-51FA-B5DF-06FF-71CD1E65340F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BA28C7C1-78BF-574E-CD04-A5E7D023566F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6924A231-DF1B-3324-09A0-75930E96B94A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5AEC37F-F4E9-887D-1B1C-6CF3B3B7385A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4;p185">
                <a:extLst>
                  <a:ext uri="{FF2B5EF4-FFF2-40B4-BE49-F238E27FC236}">
                    <a16:creationId xmlns:a16="http://schemas.microsoft.com/office/drawing/2014/main" id="{6A59055E-811F-806D-7BAD-C6A64E1F0ED0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B1F8667-7B76-9284-D4ED-4138A009585D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8494CE38-07BC-405F-84E2-6A71987ED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658" y="2804106"/>
            <a:ext cx="2909494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0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92A7A0-BD42-4104-BD08-3682F3992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" t="4594" r="2300" b="2578"/>
          <a:stretch/>
        </p:blipFill>
        <p:spPr>
          <a:xfrm>
            <a:off x="488374" y="1268760"/>
            <a:ext cx="10126125" cy="54006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279B9F-1D48-4E3E-B9D6-1B6F8EBBF1BC}"/>
              </a:ext>
            </a:extLst>
          </p:cNvPr>
          <p:cNvSpPr txBox="1"/>
          <p:nvPr/>
        </p:nvSpPr>
        <p:spPr>
          <a:xfrm>
            <a:off x="1703512" y="19981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Montserrat" pitchFamily="2" charset="0"/>
              </a:rPr>
              <a:t>Data Management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83F4B7-528D-4C06-95CF-4A277BB128A6}"/>
              </a:ext>
            </a:extLst>
          </p:cNvPr>
          <p:cNvSpPr txBox="1"/>
          <p:nvPr/>
        </p:nvSpPr>
        <p:spPr>
          <a:xfrm>
            <a:off x="6528048" y="19981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Montserrat" pitchFamily="2" charset="0"/>
              </a:rPr>
              <a:t>Project Management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5BE7FE-DD1F-4FA6-95FC-2792C57ED2B0}"/>
              </a:ext>
            </a:extLst>
          </p:cNvPr>
          <p:cNvSpPr txBox="1"/>
          <p:nvPr/>
        </p:nvSpPr>
        <p:spPr>
          <a:xfrm>
            <a:off x="1847528" y="3096836"/>
            <a:ext cx="26770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Fonti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Elaborazione e Analisi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Metadati e Documentazione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Storage e backup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Preservazione e Deposito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PID e Licenze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Condivisione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Opzioni di accesso</a:t>
            </a:r>
          </a:p>
          <a:p>
            <a:endParaRPr lang="it-IT" sz="1200">
              <a:latin typeface="Montserrat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885514-0B40-4CCA-895C-6926C4DF3AA1}"/>
              </a:ext>
            </a:extLst>
          </p:cNvPr>
          <p:cNvSpPr txBox="1"/>
          <p:nvPr/>
        </p:nvSpPr>
        <p:spPr>
          <a:xfrm>
            <a:off x="4721575" y="3446241"/>
            <a:ext cx="169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Scopi del progetto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Data Management in generale</a:t>
            </a:r>
          </a:p>
          <a:p>
            <a:endParaRPr lang="it-IT" sz="1200">
              <a:latin typeface="Montserrat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A7CA05F-4697-4C34-99CE-39BE1E171FCE}"/>
              </a:ext>
            </a:extLst>
          </p:cNvPr>
          <p:cNvSpPr txBox="1"/>
          <p:nvPr/>
        </p:nvSpPr>
        <p:spPr>
          <a:xfrm>
            <a:off x="6617141" y="3281502"/>
            <a:ext cx="26770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Personale di progetto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Gestione tempistiche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Deliverable di progetto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Gestione finanziaria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Gestione amministrativa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>
              <a:latin typeface="Montserrat" pitchFamily="2" charset="0"/>
            </a:endParaRPr>
          </a:p>
          <a:p>
            <a:endParaRPr lang="it-IT" sz="1200">
              <a:latin typeface="Montserrat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5F0A892-B376-E838-A426-8F64CF5E45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Riassumendo – Differenze tra gestione dei dati e del progetto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A03B236-7952-21A0-0884-8CD0E19B894C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DFFC94CC-9D75-05A7-8257-F2B33EB684ED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F2A888B3-16FF-9A2A-5CEF-FBB1D34B821D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9AA50BA-116D-41B6-7D4F-83CAAC75B39E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F754E7BD-E189-EF56-F9F1-DA5316885E54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0752052-8842-B4A0-BB05-8CBFAB10153A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93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86E34E4F-EB0C-4E86-84A4-D82E0B4E7C4C}"/>
              </a:ext>
            </a:extLst>
          </p:cNvPr>
          <p:cNvGrpSpPr/>
          <p:nvPr/>
        </p:nvGrpSpPr>
        <p:grpSpPr>
          <a:xfrm>
            <a:off x="2009326" y="2659072"/>
            <a:ext cx="1368000" cy="1324800"/>
            <a:chOff x="973244" y="2234126"/>
            <a:chExt cx="1675344" cy="1583587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8E90A903-1B5D-479F-9BB4-327B837A3D8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B7AC44D-4392-4E05-9054-36C2B29D0240}"/>
                </a:ext>
              </a:extLst>
            </p:cNvPr>
            <p:cNvSpPr txBox="1"/>
            <p:nvPr/>
          </p:nvSpPr>
          <p:spPr>
            <a:xfrm>
              <a:off x="1126840" y="2764308"/>
              <a:ext cx="1368152" cy="5518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 err="1">
                  <a:solidFill>
                    <a:srgbClr val="333333"/>
                  </a:solidFill>
                  <a:effectLst/>
                  <a:latin typeface="Montserrat" pitchFamily="2" charset="0"/>
                </a:rPr>
                <a:t>Research</a:t>
              </a:r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 Manager</a:t>
              </a:r>
              <a:endParaRPr lang="it-IT" sz="1200" b="1">
                <a:latin typeface="Montserrat" pitchFamily="2" charset="0"/>
              </a:endParaRP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2B943E14-2D5C-4646-8EA3-3D78A013C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284" y="2154676"/>
            <a:ext cx="3192816" cy="2642522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5F0A892-B376-E838-A426-8F64CF5E45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Riassumendo – Persone coinvolte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A03B236-7952-21A0-0884-8CD0E19B894C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DFFC94CC-9D75-05A7-8257-F2B33EB684ED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9" name="Google Shape;7482;p185">
                <a:extLst>
                  <a:ext uri="{FF2B5EF4-FFF2-40B4-BE49-F238E27FC236}">
                    <a16:creationId xmlns:a16="http://schemas.microsoft.com/office/drawing/2014/main" id="{F2A888B3-16FF-9A2A-5CEF-FBB1D34B821D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3;p18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9AA50BA-116D-41B6-7D4F-83CAAC75B39E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4;p185">
                <a:extLst>
                  <a:ext uri="{FF2B5EF4-FFF2-40B4-BE49-F238E27FC236}">
                    <a16:creationId xmlns:a16="http://schemas.microsoft.com/office/drawing/2014/main" id="{F754E7BD-E189-EF56-F9F1-DA5316885E54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0752052-8842-B4A0-BB05-8CBFAB10153A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A6D2534-0276-4462-B9EE-A9E28FFB4FC8}"/>
              </a:ext>
            </a:extLst>
          </p:cNvPr>
          <p:cNvGrpSpPr/>
          <p:nvPr/>
        </p:nvGrpSpPr>
        <p:grpSpPr>
          <a:xfrm>
            <a:off x="3473623" y="4803920"/>
            <a:ext cx="1368152" cy="1325563"/>
            <a:chOff x="973244" y="2234126"/>
            <a:chExt cx="1675344" cy="158358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58152E5-4E11-4164-92CD-0E02CCEAD98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269CA21-9BC3-4FF2-9CF3-3C9DA412A723}"/>
                </a:ext>
              </a:extLst>
            </p:cNvPr>
            <p:cNvSpPr txBox="1"/>
            <p:nvPr/>
          </p:nvSpPr>
          <p:spPr>
            <a:xfrm>
              <a:off x="1149879" y="2597045"/>
              <a:ext cx="1368152" cy="9927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it-IT" sz="1200" b="1">
                  <a:solidFill>
                    <a:srgbClr val="333333"/>
                  </a:solidFill>
                  <a:latin typeface="Montserrat"/>
                </a:rPr>
                <a:t>Settore Programmi e Progetti EU</a:t>
              </a:r>
              <a:endParaRPr lang="it-IT" sz="1200" b="1">
                <a:solidFill>
                  <a:srgbClr val="333333"/>
                </a:solidFill>
                <a:latin typeface="Montserrat" pitchFamily="2" charset="0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D8CE9FE-A4D7-4D19-BC0A-1BF705DC2A63}"/>
              </a:ext>
            </a:extLst>
          </p:cNvPr>
          <p:cNvGrpSpPr/>
          <p:nvPr/>
        </p:nvGrpSpPr>
        <p:grpSpPr>
          <a:xfrm>
            <a:off x="3479863" y="947757"/>
            <a:ext cx="1368000" cy="1324800"/>
            <a:chOff x="973244" y="2234126"/>
            <a:chExt cx="1675344" cy="1583587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1F5BC078-77A2-4233-B667-F54AE315B9D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3BA8302-5BDA-4E30-8D75-FE66FB653A6F}"/>
                </a:ext>
              </a:extLst>
            </p:cNvPr>
            <p:cNvSpPr txBox="1"/>
            <p:nvPr/>
          </p:nvSpPr>
          <p:spPr>
            <a:xfrm>
              <a:off x="1126840" y="2764308"/>
              <a:ext cx="1368152" cy="551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Data Steward</a:t>
              </a:r>
              <a:endParaRPr lang="it-IT" sz="1200" b="1">
                <a:latin typeface="Montserrat" pitchFamily="2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86A2BDA-96A2-4286-813D-591C73F713DD}"/>
              </a:ext>
            </a:extLst>
          </p:cNvPr>
          <p:cNvGrpSpPr/>
          <p:nvPr/>
        </p:nvGrpSpPr>
        <p:grpSpPr>
          <a:xfrm>
            <a:off x="5976139" y="920452"/>
            <a:ext cx="1368000" cy="1324800"/>
            <a:chOff x="973244" y="2234126"/>
            <a:chExt cx="1675344" cy="1583587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6CDA14C9-0D01-4F9E-BDDB-C79828B5123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27FB775-90B2-4C3F-8906-79951376F32C}"/>
                </a:ext>
              </a:extLst>
            </p:cNvPr>
            <p:cNvSpPr txBox="1"/>
            <p:nvPr/>
          </p:nvSpPr>
          <p:spPr>
            <a:xfrm>
              <a:off x="1126839" y="2860365"/>
              <a:ext cx="1408309" cy="33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Bibliotecari</a:t>
              </a:r>
              <a:endParaRPr lang="it-IT" sz="1200" b="1">
                <a:latin typeface="Montserrat" pitchFamily="2" charset="0"/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86D0952C-1B04-421D-9848-6FB16C041A3B}"/>
              </a:ext>
            </a:extLst>
          </p:cNvPr>
          <p:cNvGrpSpPr/>
          <p:nvPr/>
        </p:nvGrpSpPr>
        <p:grpSpPr>
          <a:xfrm>
            <a:off x="7104112" y="2440213"/>
            <a:ext cx="1368000" cy="1324800"/>
            <a:chOff x="973244" y="2234126"/>
            <a:chExt cx="1675344" cy="1583587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19A5EE34-EE35-4E4B-9926-9BE94D2BF41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3DEABBA-DB4A-4CD1-AFFB-EF6B75D8A091}"/>
                </a:ext>
              </a:extLst>
            </p:cNvPr>
            <p:cNvSpPr txBox="1"/>
            <p:nvPr/>
          </p:nvSpPr>
          <p:spPr>
            <a:xfrm>
              <a:off x="1126840" y="2764308"/>
              <a:ext cx="1368152" cy="551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Esperti legali</a:t>
              </a:r>
              <a:endParaRPr lang="it-IT" sz="1200" b="1">
                <a:latin typeface="Montserrat" pitchFamily="2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562C41E8-0B22-4E45-B0A4-8C826E61F9E5}"/>
              </a:ext>
            </a:extLst>
          </p:cNvPr>
          <p:cNvGrpSpPr/>
          <p:nvPr/>
        </p:nvGrpSpPr>
        <p:grpSpPr>
          <a:xfrm>
            <a:off x="4726180" y="2802413"/>
            <a:ext cx="1368000" cy="1324800"/>
            <a:chOff x="973244" y="2234126"/>
            <a:chExt cx="1675344" cy="1583587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AE790986-6442-4155-90ED-7C3ED655713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6920076-FC20-4193-9C24-1F184110CFA5}"/>
                </a:ext>
              </a:extLst>
            </p:cNvPr>
            <p:cNvSpPr txBox="1"/>
            <p:nvPr/>
          </p:nvSpPr>
          <p:spPr>
            <a:xfrm>
              <a:off x="1126840" y="2879729"/>
              <a:ext cx="1368152" cy="33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Ricercatori</a:t>
              </a:r>
              <a:endParaRPr lang="it-IT" sz="1200" b="1">
                <a:latin typeface="Montserrat" pitchFamily="2" charset="0"/>
              </a:endParaRP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3A11A52-9A1C-4C47-ABDD-20FD1199F65B}"/>
              </a:ext>
            </a:extLst>
          </p:cNvPr>
          <p:cNvGrpSpPr/>
          <p:nvPr/>
        </p:nvGrpSpPr>
        <p:grpSpPr>
          <a:xfrm>
            <a:off x="5976139" y="4761171"/>
            <a:ext cx="1368000" cy="1324800"/>
            <a:chOff x="973244" y="2234126"/>
            <a:chExt cx="1675344" cy="1583587"/>
          </a:xfrm>
        </p:grpSpPr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1BF51C9E-1022-4323-A65C-FCC6BE5A184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3244" y="2234126"/>
              <a:ext cx="1675344" cy="1583587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BBCAC73C-582C-4300-B4B3-F61C61146497}"/>
                </a:ext>
              </a:extLst>
            </p:cNvPr>
            <p:cNvSpPr txBox="1"/>
            <p:nvPr/>
          </p:nvSpPr>
          <p:spPr>
            <a:xfrm>
              <a:off x="1126839" y="2860365"/>
              <a:ext cx="1368152" cy="33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333333"/>
                  </a:solidFill>
                  <a:effectLst/>
                  <a:latin typeface="Montserrat" pitchFamily="2" charset="0"/>
                </a:rPr>
                <a:t>Esperti IPR</a:t>
              </a:r>
              <a:endParaRPr lang="it-IT" sz="1200" b="1">
                <a:latin typeface="Montserrat" pitchFamily="2" charset="0"/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3F238AE0-FEB3-4E05-B748-D3F574EA0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3125">
            <a:off x="7306751" y="1824012"/>
            <a:ext cx="771677" cy="247089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EF8CD984-08D5-4DF0-A1AF-BF5D53204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07091">
            <a:off x="7240261" y="4308362"/>
            <a:ext cx="771677" cy="24708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5399608F-EAB4-49F0-8E83-B2BA6B963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024341" y="6015173"/>
            <a:ext cx="771677" cy="247089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DCFBBFCF-ABB2-4176-92D2-F085E04AF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008499">
            <a:off x="2307487" y="4596643"/>
            <a:ext cx="771677" cy="247089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8CEAE67D-C99D-4405-844A-6F51070FF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341" y="1027906"/>
            <a:ext cx="771677" cy="247089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0B23771C-62B6-40C2-839D-4055E89E1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646128">
            <a:off x="2336765" y="1987873"/>
            <a:ext cx="771677" cy="2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5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D9E3864-92D4-416B-B597-C9AF5FA85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628800"/>
            <a:ext cx="6182499" cy="40318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798A07-CB04-47D6-BDEA-53D0211F77F6}"/>
              </a:ext>
            </a:extLst>
          </p:cNvPr>
          <p:cNvSpPr txBox="1"/>
          <p:nvPr/>
        </p:nvSpPr>
        <p:spPr>
          <a:xfrm>
            <a:off x="263353" y="1484784"/>
            <a:ext cx="518457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0880" lvl="1" indent="-1714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Il servizio è pensato per supportare i ricercatori </a:t>
            </a:r>
            <a:r>
              <a:rPr lang="it-IT" sz="1600" err="1">
                <a:solidFill>
                  <a:srgbClr val="000000"/>
                </a:solidFill>
                <a:latin typeface="Montserrat" pitchFamily="2" charset="0"/>
              </a:rPr>
              <a:t>Unibo</a:t>
            </a: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 nella gestione del dato della ricerca, durante tutto il suo ciclo di vita</a:t>
            </a:r>
          </a:p>
          <a:p>
            <a:pPr marL="490880" lvl="1" indent="-171450">
              <a:buFont typeface="Arial" panose="020B0604020202020204" pitchFamily="34" charset="0"/>
              <a:buChar char="•"/>
            </a:pPr>
            <a:endParaRPr lang="it-IT" sz="1600">
              <a:solidFill>
                <a:srgbClr val="000000"/>
              </a:solidFill>
              <a:latin typeface="Montserrat" pitchFamily="2" charset="0"/>
            </a:endParaRPr>
          </a:p>
          <a:p>
            <a:pPr marL="490880" lvl="1" indent="-1714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Il servizio mira anche a semplificare e promuovere la compilazione di DMP come strumento di lavoro, per progetti competitivi, ma anche non</a:t>
            </a:r>
          </a:p>
          <a:p>
            <a:pPr marL="490880" lvl="1" indent="-171450">
              <a:buFont typeface="Arial" panose="020B0604020202020204" pitchFamily="34" charset="0"/>
              <a:buChar char="•"/>
            </a:pPr>
            <a:endParaRPr lang="it-IT" sz="1600">
              <a:solidFill>
                <a:srgbClr val="000000"/>
              </a:solidFill>
              <a:latin typeface="Montserrat" pitchFamily="2" charset="0"/>
            </a:endParaRPr>
          </a:p>
          <a:p>
            <a:pPr marL="490880" lvl="1" indent="-1714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Il servizio si articola in due tipologie fondamentali: </a:t>
            </a:r>
            <a:r>
              <a:rPr lang="it-IT" sz="1600" b="1">
                <a:solidFill>
                  <a:srgbClr val="000000"/>
                </a:solidFill>
                <a:latin typeface="Montserrat" pitchFamily="2" charset="0"/>
              </a:rPr>
              <a:t>Strong</a:t>
            </a: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 e </a:t>
            </a:r>
            <a:r>
              <a:rPr lang="it-IT" sz="1600" b="1">
                <a:solidFill>
                  <a:srgbClr val="000000"/>
                </a:solidFill>
                <a:latin typeface="Montserrat" pitchFamily="2" charset="0"/>
              </a:rPr>
              <a:t>Light</a:t>
            </a:r>
          </a:p>
          <a:p>
            <a:pPr marL="490880" lvl="1" indent="-171450">
              <a:buFont typeface="Arial" panose="020B0604020202020204" pitchFamily="34" charset="0"/>
              <a:buChar char="•"/>
            </a:pPr>
            <a:endParaRPr lang="it-IT" sz="1600" b="1">
              <a:solidFill>
                <a:srgbClr val="000000"/>
              </a:solidFill>
              <a:latin typeface="Montserrat" pitchFamily="2" charset="0"/>
            </a:endParaRPr>
          </a:p>
          <a:p>
            <a:pPr marL="490880" lvl="1" indent="-1714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L’interazione tra DS,  PM, RM, PI e un’efficace comunicazione creano le basi per una scienza più organizzata, gestita, efficiente e utile alla comunità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A493C0-06DC-484F-AF03-59E21E8E5618}"/>
              </a:ext>
            </a:extLst>
          </p:cNvPr>
          <p:cNvSpPr txBox="1"/>
          <p:nvPr/>
        </p:nvSpPr>
        <p:spPr>
          <a:xfrm>
            <a:off x="6096000" y="5660673"/>
            <a:ext cx="475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AAC749F-C42C-E4F0-08FC-45CE34038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Punti Principali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6177D04-D024-97A1-E498-7B22F71842DE}"/>
              </a:ext>
            </a:extLst>
          </p:cNvPr>
          <p:cNvGrpSpPr/>
          <p:nvPr/>
        </p:nvGrpSpPr>
        <p:grpSpPr>
          <a:xfrm>
            <a:off x="118833" y="6167494"/>
            <a:ext cx="438489" cy="429858"/>
            <a:chOff x="544943" y="6122901"/>
            <a:chExt cx="588659" cy="652816"/>
          </a:xfrm>
        </p:grpSpPr>
        <p:grpSp>
          <p:nvGrpSpPr>
            <p:cNvPr id="7" name="Google Shape;7481;p185">
              <a:extLst>
                <a:ext uri="{FF2B5EF4-FFF2-40B4-BE49-F238E27FC236}">
                  <a16:creationId xmlns:a16="http://schemas.microsoft.com/office/drawing/2014/main" id="{074B3238-DC7D-FEB6-12ED-4B1ED7D22F91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1" name="Google Shape;7482;p185">
                <a:extLst>
                  <a:ext uri="{FF2B5EF4-FFF2-40B4-BE49-F238E27FC236}">
                    <a16:creationId xmlns:a16="http://schemas.microsoft.com/office/drawing/2014/main" id="{9E9D5EC8-663B-55E5-18A6-4F5B0BBBBA4C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790917-1E86-140C-4427-2A6E5ACE9617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3" name="Google Shape;7484;p185">
                <a:extLst>
                  <a:ext uri="{FF2B5EF4-FFF2-40B4-BE49-F238E27FC236}">
                    <a16:creationId xmlns:a16="http://schemas.microsoft.com/office/drawing/2014/main" id="{F4291AA1-C434-7075-3BA5-F0326EA48E04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B109185-32F7-1BE6-8CF0-882E6AD74677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80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708B875-6F7D-1ADE-BB2C-83984836DF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t-IT" sz="2000">
                <a:latin typeface="Montserrat" pitchFamily="2" charset="0"/>
                <a:cs typeface="Calibri"/>
              </a:rPr>
              <a:t>Contesto UNIBO</a:t>
            </a:r>
            <a:endParaRPr lang="it-IT">
              <a:latin typeface="Montserrat" pitchFamily="2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DC3B222-A1BD-43BF-5482-9B5E5A56D253}"/>
              </a:ext>
            </a:extLst>
          </p:cNvPr>
          <p:cNvGrpSpPr>
            <a:grpSpLocks noChangeAspect="1"/>
          </p:cNvGrpSpPr>
          <p:nvPr/>
        </p:nvGrpSpPr>
        <p:grpSpPr>
          <a:xfrm>
            <a:off x="843326" y="4827415"/>
            <a:ext cx="7159067" cy="1548000"/>
            <a:chOff x="1330358" y="3001790"/>
            <a:chExt cx="6771474" cy="1464191"/>
          </a:xfrm>
        </p:grpSpPr>
        <p:pic>
          <p:nvPicPr>
            <p:cNvPr id="19" name="Segnaposto contenuto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F8581CB-789F-658B-7CF8-4C54430E7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5182"/>
            <a:stretch/>
          </p:blipFill>
          <p:spPr>
            <a:xfrm>
              <a:off x="1330358" y="3001790"/>
              <a:ext cx="6771474" cy="867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Immagine 1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A4D340E-B659-BBD3-2C98-DAC071E8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126" b="11645"/>
            <a:stretch/>
          </p:blipFill>
          <p:spPr>
            <a:xfrm>
              <a:off x="1330358" y="3982030"/>
              <a:ext cx="6771474" cy="483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225D7B1B-2AEC-008C-E1BE-DF6B78AF549F}"/>
              </a:ext>
            </a:extLst>
          </p:cNvPr>
          <p:cNvSpPr/>
          <p:nvPr/>
        </p:nvSpPr>
        <p:spPr>
          <a:xfrm>
            <a:off x="527051" y="1256585"/>
            <a:ext cx="7642914" cy="211398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it-IT" sz="1600" baseline="0">
                <a:latin typeface="Montserrat"/>
              </a:rPr>
              <a:t>L'Alma Mater riconosce</a:t>
            </a:r>
            <a:r>
              <a:rPr lang="it-IT" sz="1600">
                <a:latin typeface="Montserrat"/>
              </a:rPr>
              <a:t> il </a:t>
            </a:r>
            <a:r>
              <a:rPr lang="it-IT" sz="1600" b="1">
                <a:latin typeface="Montserrat"/>
              </a:rPr>
              <a:t>ruolo strategico </a:t>
            </a:r>
            <a:r>
              <a:rPr lang="it-IT" sz="1600" baseline="0">
                <a:latin typeface="Montserrat"/>
              </a:rPr>
              <a:t>dei dati per migliorare sensibilmente la </a:t>
            </a:r>
            <a:r>
              <a:rPr lang="it-IT" sz="1600" b="1" baseline="0">
                <a:latin typeface="Montserrat"/>
              </a:rPr>
              <a:t>qualità della ricerca</a:t>
            </a:r>
            <a:r>
              <a:rPr lang="it-IT" sz="1600" baseline="0">
                <a:latin typeface="Montserrat"/>
              </a:rPr>
              <a:t>, in termini di trasparenza e accessibilità, e il suo </a:t>
            </a:r>
            <a:r>
              <a:rPr lang="it-IT" sz="1600" b="1" baseline="0">
                <a:latin typeface="Montserrat"/>
              </a:rPr>
              <a:t>impatto</a:t>
            </a:r>
            <a:r>
              <a:rPr lang="it-IT" sz="1600" baseline="0">
                <a:latin typeface="Montserrat"/>
              </a:rPr>
              <a:t>, in termini di disseminazione e valorizzazione.</a:t>
            </a:r>
          </a:p>
          <a:p>
            <a:pPr marL="742950" lvl="1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it-IT" sz="1400">
                <a:latin typeface="Montserrat"/>
                <a:cs typeface="Calibri"/>
              </a:rPr>
              <a:t>«</a:t>
            </a:r>
            <a:r>
              <a:rPr lang="it-IT" sz="1400" err="1">
                <a:latin typeface="Montserrat"/>
                <a:cs typeface="Calibri"/>
              </a:rPr>
              <a:t>Openness</a:t>
            </a:r>
            <a:r>
              <a:rPr lang="it-IT" sz="1400">
                <a:latin typeface="Montserrat"/>
                <a:cs typeface="Calibri"/>
              </a:rPr>
              <a:t> of </a:t>
            </a:r>
            <a:r>
              <a:rPr lang="it-IT" sz="1400" err="1">
                <a:latin typeface="Montserrat"/>
                <a:cs typeface="Calibri"/>
              </a:rPr>
              <a:t>research</a:t>
            </a:r>
            <a:r>
              <a:rPr lang="it-IT" sz="1400">
                <a:latin typeface="Montserrat"/>
                <a:cs typeface="Calibri"/>
              </a:rPr>
              <a:t>, and </a:t>
            </a:r>
            <a:r>
              <a:rPr lang="it-IT" sz="1400" err="1">
                <a:latin typeface="Montserrat"/>
                <a:cs typeface="Calibri"/>
              </a:rPr>
              <a:t>results</a:t>
            </a:r>
            <a:r>
              <a:rPr lang="it-IT" sz="1400">
                <a:latin typeface="Montserrat"/>
                <a:cs typeface="Calibri"/>
              </a:rPr>
              <a:t> </a:t>
            </a:r>
            <a:r>
              <a:rPr lang="it-IT" sz="1400" err="1">
                <a:latin typeface="Montserrat"/>
                <a:cs typeface="Calibri"/>
              </a:rPr>
              <a:t>that</a:t>
            </a:r>
            <a:r>
              <a:rPr lang="it-IT" sz="1400">
                <a:latin typeface="Montserrat"/>
                <a:cs typeface="Calibri"/>
              </a:rPr>
              <a:t> are </a:t>
            </a:r>
            <a:r>
              <a:rPr lang="it-IT" sz="1400" err="1">
                <a:latin typeface="Montserrat"/>
                <a:cs typeface="Calibri"/>
              </a:rPr>
              <a:t>verifiable</a:t>
            </a:r>
            <a:r>
              <a:rPr lang="it-IT" sz="1400">
                <a:latin typeface="Montserrat"/>
                <a:cs typeface="Calibri"/>
              </a:rPr>
              <a:t> and </a:t>
            </a:r>
            <a:r>
              <a:rPr lang="it-IT" sz="1400" err="1">
                <a:latin typeface="Montserrat"/>
                <a:cs typeface="Calibri"/>
              </a:rPr>
              <a:t>reproducible</a:t>
            </a:r>
            <a:r>
              <a:rPr lang="it-IT" sz="1400">
                <a:latin typeface="Montserrat"/>
                <a:cs typeface="Calibri"/>
              </a:rPr>
              <a:t> </a:t>
            </a:r>
            <a:r>
              <a:rPr lang="it-IT" sz="1400" err="1">
                <a:latin typeface="Montserrat"/>
                <a:cs typeface="Calibri"/>
              </a:rPr>
              <a:t>where</a:t>
            </a:r>
            <a:r>
              <a:rPr lang="it-IT" sz="1400">
                <a:latin typeface="Montserrat"/>
                <a:cs typeface="Calibri"/>
              </a:rPr>
              <a:t> </a:t>
            </a:r>
            <a:r>
              <a:rPr lang="it-IT" sz="1400" err="1">
                <a:latin typeface="Montserrat"/>
                <a:cs typeface="Calibri"/>
              </a:rPr>
              <a:t>applicable</a:t>
            </a:r>
            <a:r>
              <a:rPr lang="it-IT" sz="1400">
                <a:latin typeface="Montserrat"/>
                <a:cs typeface="Calibri"/>
              </a:rPr>
              <a:t>, </a:t>
            </a:r>
            <a:r>
              <a:rPr lang="it-IT" sz="1400" err="1">
                <a:latin typeface="Montserrat"/>
                <a:cs typeface="Calibri"/>
              </a:rPr>
              <a:t>strongly</a:t>
            </a:r>
            <a:r>
              <a:rPr lang="it-IT" sz="1400">
                <a:latin typeface="Montserrat"/>
                <a:cs typeface="Calibri"/>
              </a:rPr>
              <a:t> </a:t>
            </a:r>
            <a:r>
              <a:rPr lang="it-IT" sz="1400" err="1">
                <a:latin typeface="Montserrat"/>
                <a:cs typeface="Calibri"/>
              </a:rPr>
              <a:t>contribute</a:t>
            </a:r>
            <a:r>
              <a:rPr lang="it-IT" sz="1400">
                <a:latin typeface="Montserrat"/>
                <a:cs typeface="Calibri"/>
              </a:rPr>
              <a:t> to </a:t>
            </a:r>
            <a:r>
              <a:rPr lang="it-IT" sz="1400" err="1">
                <a:latin typeface="Montserrat"/>
                <a:cs typeface="Calibri"/>
              </a:rPr>
              <a:t>quality</a:t>
            </a:r>
            <a:r>
              <a:rPr lang="it-IT" sz="1400">
                <a:latin typeface="Montserrat"/>
                <a:cs typeface="Calibri"/>
              </a:rPr>
              <a:t>.» (</a:t>
            </a:r>
            <a:r>
              <a:rPr lang="it-IT" sz="1400" err="1">
                <a:latin typeface="Montserrat"/>
                <a:cs typeface="Calibri"/>
                <a:hlinkClick r:id="rId5"/>
              </a:rPr>
              <a:t>COARA's</a:t>
            </a:r>
            <a:r>
              <a:rPr lang="it-IT" sz="1400">
                <a:latin typeface="Montserrat"/>
                <a:cs typeface="Calibri"/>
                <a:hlinkClick r:id="rId5"/>
              </a:rPr>
              <a:t> </a:t>
            </a:r>
            <a:r>
              <a:rPr lang="it-IT" sz="1400" i="1">
                <a:latin typeface="Montserrat"/>
                <a:cs typeface="Calibri"/>
                <a:hlinkClick r:id="rId5"/>
              </a:rPr>
              <a:t>Agreement</a:t>
            </a:r>
            <a:r>
              <a:rPr lang="it-IT" sz="1400">
                <a:latin typeface="Montserrat"/>
                <a:cs typeface="Calibri"/>
              </a:rPr>
              <a:t>)</a:t>
            </a:r>
            <a:endParaRPr lang="it-IT" sz="1400" baseline="0">
              <a:latin typeface="Montserrat"/>
              <a:cs typeface="Calibri"/>
            </a:endParaRPr>
          </a:p>
          <a:p>
            <a:pPr marL="742950" lvl="1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it-IT" sz="1400">
                <a:latin typeface="Montserrat"/>
                <a:cs typeface="Calibri"/>
              </a:rPr>
              <a:t>«[…] </a:t>
            </a:r>
            <a:r>
              <a:rPr lang="it-IT" sz="1400">
                <a:latin typeface="Montserrat"/>
              </a:rPr>
              <a:t>contribuire alla realizzazione del paradigma dei dati FAIR nel sistema ricerca italiano […]</a:t>
            </a:r>
            <a:r>
              <a:rPr lang="it-IT" sz="1400">
                <a:latin typeface="Montserrat"/>
                <a:cs typeface="Calibri"/>
              </a:rPr>
              <a:t>» (tra gli obiettivi del </a:t>
            </a:r>
            <a:r>
              <a:rPr lang="it-IT" sz="1400" i="1">
                <a:latin typeface="Montserrat"/>
                <a:cs typeface="Calibri"/>
                <a:hlinkClick r:id="rId6"/>
              </a:rPr>
              <a:t>Piano Nazionale per la Scienza Aperta</a:t>
            </a:r>
            <a:r>
              <a:rPr lang="it-IT" sz="1400">
                <a:latin typeface="Montserrat"/>
                <a:cs typeface="Calibri"/>
              </a:rPr>
              <a:t>)</a:t>
            </a:r>
            <a:endParaRPr lang="it-IT" sz="1400" baseline="0">
              <a:latin typeface="Montserrat"/>
              <a:cs typeface="Calibri"/>
            </a:endParaRPr>
          </a:p>
          <a:p>
            <a:pPr marL="285750" lvl="0" indent="-285750">
              <a:lnSpc>
                <a:spcPct val="114000"/>
              </a:lnSpc>
              <a:buFont typeface="Wingdings" pitchFamily="2" charset="2"/>
              <a:buChar char="§"/>
            </a:pPr>
            <a:endParaRPr lang="it-IT" sz="1600" baseline="0">
              <a:latin typeface="Montserrat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it-IT" sz="1600" baseline="0">
                <a:latin typeface="Montserrat"/>
              </a:rPr>
              <a:t>Per questo si propone di </a:t>
            </a:r>
            <a:r>
              <a:rPr lang="it-IT" sz="1600" b="1" baseline="0">
                <a:latin typeface="Montserrat"/>
              </a:rPr>
              <a:t>sensibilizzare</a:t>
            </a:r>
            <a:r>
              <a:rPr lang="it-IT" sz="1600" baseline="0">
                <a:latin typeface="Montserrat"/>
              </a:rPr>
              <a:t> i propri ricercatori sull'importanza della gestione FAIR dei dati,</a:t>
            </a:r>
            <a:r>
              <a:rPr lang="it-IT" sz="1600">
                <a:latin typeface="Montserrat"/>
              </a:rPr>
              <a:t> </a:t>
            </a:r>
            <a:r>
              <a:rPr lang="it-IT" sz="1600" baseline="0">
                <a:latin typeface="Montserrat"/>
              </a:rPr>
              <a:t> di fornire loro </a:t>
            </a:r>
            <a:r>
              <a:rPr lang="it-IT" sz="1600" b="1" baseline="0">
                <a:latin typeface="Montserrat"/>
              </a:rPr>
              <a:t>supporto</a:t>
            </a:r>
            <a:r>
              <a:rPr lang="it-IT" sz="1600" baseline="0">
                <a:latin typeface="Montserrat"/>
              </a:rPr>
              <a:t> e </a:t>
            </a:r>
            <a:r>
              <a:rPr lang="it-IT" sz="1600" b="1" baseline="0">
                <a:latin typeface="Montserrat"/>
              </a:rPr>
              <a:t>formazione</a:t>
            </a:r>
            <a:r>
              <a:rPr lang="it-IT" sz="1600" baseline="0">
                <a:latin typeface="Montserrat"/>
              </a:rPr>
              <a:t> sulle pratiche di </a:t>
            </a:r>
            <a:r>
              <a:rPr lang="it-IT" sz="1600" baseline="0" err="1">
                <a:latin typeface="Montserrat"/>
              </a:rPr>
              <a:t>FAIRificazione</a:t>
            </a:r>
            <a:r>
              <a:rPr lang="it-IT" sz="1600" baseline="0">
                <a:latin typeface="Montserrat"/>
              </a:rPr>
              <a:t> dei dati.</a:t>
            </a:r>
            <a:endParaRPr lang="it-IT" sz="1600" b="1">
              <a:solidFill>
                <a:srgbClr val="C00000"/>
              </a:solidFill>
              <a:latin typeface="Montserrat"/>
            </a:endParaRPr>
          </a:p>
        </p:txBody>
      </p:sp>
      <p:graphicFrame>
        <p:nvGraphicFramePr>
          <p:cNvPr id="28" name="Diagramma 27">
            <a:extLst>
              <a:ext uri="{FF2B5EF4-FFF2-40B4-BE49-F238E27FC236}">
                <a16:creationId xmlns:a16="http://schemas.microsoft.com/office/drawing/2014/main" id="{73C7A20C-1CF4-4207-9D1D-498B7D241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806169"/>
              </p:ext>
            </p:extLst>
          </p:nvPr>
        </p:nvGraphicFramePr>
        <p:xfrm>
          <a:off x="8002393" y="3525147"/>
          <a:ext cx="3619114" cy="2850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17B84962-8630-44D2-AABA-54BC99D8C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557643">
            <a:off x="8912096" y="854780"/>
            <a:ext cx="2430991" cy="196613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C0DC3C0-BC2C-4AD1-979A-1EFD710D83B2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12" name="Google Shape;7481;p185">
              <a:extLst>
                <a:ext uri="{FF2B5EF4-FFF2-40B4-BE49-F238E27FC236}">
                  <a16:creationId xmlns:a16="http://schemas.microsoft.com/office/drawing/2014/main" id="{D1CA4BB1-7F9C-4338-999A-DA21E9E1485F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4" name="Google Shape;7482;p185">
                <a:extLst>
                  <a:ext uri="{FF2B5EF4-FFF2-40B4-BE49-F238E27FC236}">
                    <a16:creationId xmlns:a16="http://schemas.microsoft.com/office/drawing/2014/main" id="{C71F772A-A08C-41BB-9CD1-A0EA659D5BE5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5" name="Google Shape;7483;p1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27A0D2-D462-45AF-8ACE-13F8E6653C71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4;p185">
                <a:extLst>
                  <a:ext uri="{FF2B5EF4-FFF2-40B4-BE49-F238E27FC236}">
                    <a16:creationId xmlns:a16="http://schemas.microsoft.com/office/drawing/2014/main" id="{4E1F55D9-316B-4BDF-A767-FE060DE09CF4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8487342-AAEC-4CF2-AB89-EB899A9BCCA0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9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6945FF4-123E-EECD-EAEF-6E58AE91CF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59619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4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Prossimi eventi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58DF4CA-81E5-F1A9-5BD0-1A93B8BB53C2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A19C228E-4FD0-0BDE-37A4-900F1907B979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0" name="Google Shape;7482;p185">
                <a:extLst>
                  <a:ext uri="{FF2B5EF4-FFF2-40B4-BE49-F238E27FC236}">
                    <a16:creationId xmlns:a16="http://schemas.microsoft.com/office/drawing/2014/main" id="{6E465A81-7D94-4070-2255-D588885F297E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3;p185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54ABE8CD-FD80-DE2B-B6F0-4947C0B0BD97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4;p185">
                <a:extLst>
                  <a:ext uri="{FF2B5EF4-FFF2-40B4-BE49-F238E27FC236}">
                    <a16:creationId xmlns:a16="http://schemas.microsoft.com/office/drawing/2014/main" id="{3563032A-010C-4B8E-635B-C5E882EE9AF1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D589AC4-1EEF-A249-C513-37877CB9753A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085A33-94D8-4443-8853-8590F78F8BA0}"/>
              </a:ext>
            </a:extLst>
          </p:cNvPr>
          <p:cNvSpPr txBox="1"/>
          <p:nvPr/>
        </p:nvSpPr>
        <p:spPr>
          <a:xfrm>
            <a:off x="838200" y="1340768"/>
            <a:ext cx="1080241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9405" lvl="1"/>
            <a:r>
              <a:rPr lang="it-IT" sz="1600" b="1" dirty="0">
                <a:solidFill>
                  <a:schemeClr val="accent2"/>
                </a:solidFill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 Europe @ UNIBO</a:t>
            </a:r>
            <a:endParaRPr lang="it-IT" sz="1600" b="1" dirty="0">
              <a:solidFill>
                <a:schemeClr val="accent2"/>
              </a:solidFill>
              <a:latin typeface="Montserrat" pitchFamily="2" charset="0"/>
            </a:endParaRPr>
          </a:p>
          <a:p>
            <a:pPr marL="2433955" lvl="5" indent="-285750">
              <a:buFont typeface="Arial" panose="020B0604020202020204" pitchFamily="34" charset="0"/>
              <a:buChar char="•"/>
            </a:pPr>
            <a:endParaRPr lang="it-IT" sz="1600" dirty="0">
              <a:latin typeface="Montserrat" pitchFamily="2" charset="0"/>
            </a:endParaRPr>
          </a:p>
          <a:p>
            <a:pPr marL="2433955" lvl="5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/>
              </a:rPr>
              <a:t>23 maggio 2023, 14:30-16:00</a:t>
            </a:r>
            <a:br>
              <a:rPr lang="it-IT" sz="1600">
                <a:latin typeface="Montserrat" pitchFamily="2" charset="0"/>
              </a:rPr>
            </a:br>
            <a:r>
              <a:rPr lang="it-IT" sz="1600" b="1" i="0">
                <a:solidFill>
                  <a:srgbClr val="5F7D95"/>
                </a:solidFill>
                <a:effectLst/>
                <a:latin typeface="Montserrat"/>
              </a:rPr>
              <a:t>Gestire e conservare i dati di ricerca: </a:t>
            </a:r>
            <a:r>
              <a:rPr lang="it-IT" sz="1600" b="1" i="0" dirty="0" err="1">
                <a:solidFill>
                  <a:srgbClr val="5F7D95"/>
                </a:solidFill>
                <a:effectLst/>
                <a:latin typeface="Montserrat"/>
              </a:rPr>
              <a:t>research</a:t>
            </a:r>
            <a:r>
              <a:rPr lang="it-IT" sz="1600" b="1" i="0" dirty="0">
                <a:solidFill>
                  <a:srgbClr val="5F7D95"/>
                </a:solidFill>
                <a:effectLst/>
                <a:latin typeface="Montserrat"/>
              </a:rPr>
              <a:t> data management e data management plan</a:t>
            </a:r>
          </a:p>
          <a:p>
            <a:pPr marL="2433955" lvl="5" indent="-285750">
              <a:buFont typeface="Arial" panose="020B0604020202020204" pitchFamily="34" charset="0"/>
              <a:buChar char="•"/>
            </a:pPr>
            <a:endParaRPr lang="it-IT" sz="1600" b="1" i="0" dirty="0">
              <a:solidFill>
                <a:srgbClr val="5F7D95"/>
              </a:solidFill>
              <a:effectLst/>
              <a:latin typeface="Montserrat" pitchFamily="2" charset="0"/>
            </a:endParaRPr>
          </a:p>
          <a:p>
            <a:pPr marL="2433955" lvl="5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0"/>
              </a:rPr>
              <a:t>30 maggio 2023, 14:30-16:00</a:t>
            </a:r>
            <a:br>
              <a:rPr lang="it-IT" sz="1600" dirty="0">
                <a:latin typeface="Montserrat" pitchFamily="2" charset="0"/>
              </a:rPr>
            </a:br>
            <a:r>
              <a:rPr lang="it-IT" sz="1600" b="1" i="0" dirty="0">
                <a:solidFill>
                  <a:srgbClr val="5F7D95"/>
                </a:solidFill>
                <a:effectLst/>
                <a:latin typeface="Montserrat" pitchFamily="2" charset="0"/>
              </a:rPr>
              <a:t>Gestire e conservare i dati di ricerca: aspetti privacy</a:t>
            </a:r>
          </a:p>
          <a:p>
            <a:pPr marL="2433955" lvl="5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5F7D95"/>
              </a:solidFill>
              <a:latin typeface="Montserrat" pitchFamily="2" charset="0"/>
            </a:endParaRPr>
          </a:p>
          <a:p>
            <a:pPr marL="2433955" lvl="5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0"/>
              </a:rPr>
              <a:t>27 giugno 2023, 14:30-16:00</a:t>
            </a:r>
            <a:br>
              <a:rPr lang="it-IT" sz="1600" dirty="0">
                <a:latin typeface="Montserrat" pitchFamily="2" charset="0"/>
              </a:rPr>
            </a:br>
            <a:r>
              <a:rPr lang="it-IT" sz="1600" b="1" i="0" dirty="0">
                <a:solidFill>
                  <a:srgbClr val="5F7D95"/>
                </a:solidFill>
                <a:effectLst/>
                <a:latin typeface="Montserrat" pitchFamily="2" charset="0"/>
              </a:rPr>
              <a:t>Gestire e comunicare i dati della ricerca: Tutela e valorizzazione della proprietà intellettuale in Horizon Europe</a:t>
            </a:r>
          </a:p>
        </p:txBody>
      </p:sp>
    </p:spTree>
    <p:extLst>
      <p:ext uri="{BB962C8B-B14F-4D97-AF65-F5344CB8AC3E}">
        <p14:creationId xmlns:p14="http://schemas.microsoft.com/office/powerpoint/2010/main" val="100476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4A2817-94AE-4D2E-9DCF-B55BD79BBDB6}"/>
              </a:ext>
            </a:extLst>
          </p:cNvPr>
          <p:cNvSpPr txBox="1"/>
          <p:nvPr/>
        </p:nvSpPr>
        <p:spPr>
          <a:xfrm>
            <a:off x="527051" y="1412776"/>
            <a:ext cx="114968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9430" lvl="1"/>
            <a:r>
              <a:rPr lang="it-IT" sz="1600">
                <a:solidFill>
                  <a:srgbClr val="000000"/>
                </a:solidFill>
                <a:latin typeface="Montserrat" pitchFamily="2" charset="0"/>
              </a:rPr>
              <a:t>Per ulteriori informazioni potete contattarci alla casella di posta elettronica: </a:t>
            </a:r>
            <a:r>
              <a:rPr lang="it-IT" sz="1600">
                <a:solidFill>
                  <a:schemeClr val="accent1"/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aric.datasteward@unibo.it</a:t>
            </a:r>
            <a:endParaRPr lang="it-IT" sz="1600">
              <a:solidFill>
                <a:schemeClr val="accent1"/>
              </a:solidFill>
              <a:latin typeface="Montserrat" pitchFamily="2" charset="0"/>
            </a:endParaRPr>
          </a:p>
          <a:p>
            <a:pPr marL="319430" lvl="1"/>
            <a:endParaRPr lang="it-IT" sz="1600">
              <a:solidFill>
                <a:schemeClr val="accent1"/>
              </a:solidFill>
              <a:latin typeface="Montserrat" pitchFamily="2" charset="0"/>
            </a:endParaRPr>
          </a:p>
          <a:p>
            <a:pPr marL="2148230" lvl="5"/>
            <a:endParaRPr lang="it-IT" sz="1600">
              <a:latin typeface="Montserrat" pitchFamily="2" charset="0"/>
            </a:endParaRPr>
          </a:p>
          <a:p>
            <a:pPr marL="319430" lvl="1"/>
            <a:endParaRPr lang="it-IT" sz="1600">
              <a:latin typeface="Montserrat" pitchFamily="2" charset="0"/>
            </a:endParaRPr>
          </a:p>
          <a:p>
            <a:pPr marL="605180" lvl="1" indent="-285750">
              <a:buFont typeface="Arial" panose="020B0604020202020204" pitchFamily="34" charset="0"/>
              <a:buChar char="•"/>
            </a:pPr>
            <a:endParaRPr lang="it-IT" sz="1600">
              <a:latin typeface="Montserrat" pitchFamily="2" charset="0"/>
            </a:endParaRPr>
          </a:p>
          <a:p>
            <a:pPr marL="319430" lvl="1"/>
            <a:endParaRPr lang="it-IT" sz="1600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2B3471-C66D-4AC0-9562-EF43F7567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96" y="2564904"/>
            <a:ext cx="5950607" cy="207347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16945FF4-123E-EECD-EAEF-6E58AE91CF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4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Contatti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58DF4CA-81E5-F1A9-5BD0-1A93B8BB53C2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A19C228E-4FD0-0BDE-37A4-900F1907B979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0" name="Google Shape;7482;p185">
                <a:extLst>
                  <a:ext uri="{FF2B5EF4-FFF2-40B4-BE49-F238E27FC236}">
                    <a16:creationId xmlns:a16="http://schemas.microsoft.com/office/drawing/2014/main" id="{6E465A81-7D94-4070-2255-D588885F297E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1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4ABE8CD-FD80-DE2B-B6F0-4947C0B0BD97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2" name="Google Shape;7484;p185">
                <a:extLst>
                  <a:ext uri="{FF2B5EF4-FFF2-40B4-BE49-F238E27FC236}">
                    <a16:creationId xmlns:a16="http://schemas.microsoft.com/office/drawing/2014/main" id="{3563032A-010C-4B8E-635B-C5E882EE9AF1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D589AC4-1EEF-A249-C513-37877CB9753A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46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>
                <a:latin typeface="Montserrat" pitchFamily="2" charset="0"/>
              </a:rPr>
              <a:t>Mario Marino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>
                <a:latin typeface="Montserrat" panose="00000500000000000000" pitchFamily="2" charset="0"/>
              </a:rPr>
              <a:t>Research Services Coordination Unit, Research Division (ARIC)</a:t>
            </a:r>
          </a:p>
          <a:p>
            <a:r>
              <a:rPr lang="en-US" sz="1600">
                <a:latin typeface="Montserrat" panose="00000500000000000000" pitchFamily="2" charset="0"/>
              </a:rPr>
              <a:t>Alma Mater Studiorum – Università di Bologna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>
                <a:latin typeface="Montserrat" pitchFamily="2" charset="0"/>
              </a:rPr>
              <a:t>mario.marino6@unibo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030A0BD-8581-DD97-689C-1AF18BAC2880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6" name="Google Shape;7481;p185">
              <a:extLst>
                <a:ext uri="{FF2B5EF4-FFF2-40B4-BE49-F238E27FC236}">
                  <a16:creationId xmlns:a16="http://schemas.microsoft.com/office/drawing/2014/main" id="{B2DCA9DF-3DF9-5863-34CA-8419135F528F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8" name="Google Shape;7482;p185">
                <a:extLst>
                  <a:ext uri="{FF2B5EF4-FFF2-40B4-BE49-F238E27FC236}">
                    <a16:creationId xmlns:a16="http://schemas.microsoft.com/office/drawing/2014/main" id="{E617B683-AF41-7D6A-A448-3794588D2D3A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9" name="Google Shape;7483;p185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73A5565E-8E7B-6A97-DE34-3A6B9C5678C3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0" name="Google Shape;7484;p185">
                <a:extLst>
                  <a:ext uri="{FF2B5EF4-FFF2-40B4-BE49-F238E27FC236}">
                    <a16:creationId xmlns:a16="http://schemas.microsoft.com/office/drawing/2014/main" id="{C04313B9-EC60-D70B-60D3-36AB87D4F936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89F48D5-D9A6-D8DD-3245-5F4A58DE5321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  <p:pic>
        <p:nvPicPr>
          <p:cNvPr id="13" name="Immagine 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87CF916-0D39-DF40-A57F-5EDE5816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140" y="6458073"/>
            <a:ext cx="598312" cy="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3ABF5F5-4C82-0612-A35D-010C57189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t-IT" sz="2000">
                <a:latin typeface="Montserrat"/>
                <a:cs typeface="Calibri"/>
              </a:rPr>
              <a:t>Contesto UNIBO</a:t>
            </a:r>
            <a:endParaRPr lang="it-IT">
              <a:latin typeface="Montserrat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9882B37-5CF2-7723-1801-F0B0DF1AEE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9668" y="4222342"/>
            <a:ext cx="7630532" cy="2158983"/>
          </a:xfrm>
        </p:spPr>
        <p:txBody>
          <a:bodyPr lIns="91440" tIns="45720" rIns="91440" bIns="45720" anchor="t"/>
          <a:lstStyle/>
          <a:p>
            <a:pPr lvl="0">
              <a:lnSpc>
                <a:spcPct val="114000"/>
              </a:lnSpc>
              <a:spcBef>
                <a:spcPts val="600"/>
              </a:spcBef>
              <a:tabLst>
                <a:tab pos="630555" algn="l"/>
              </a:tabLst>
            </a:pPr>
            <a:r>
              <a:rPr lang="it-IT" b="1" cap="small" err="1">
                <a:solidFill>
                  <a:srgbClr val="BE2B0A"/>
                </a:solidFill>
                <a:effectLst/>
                <a:latin typeface="Montserrat"/>
                <a:ea typeface="Calibri" panose="020F0502020204030204" pitchFamily="34" charset="0"/>
                <a:cs typeface="Calibri"/>
              </a:rPr>
              <a:t>glos</a:t>
            </a:r>
            <a:r>
              <a:rPr lang="it-IT" b="1" cap="small">
                <a:solidFill>
                  <a:srgbClr val="BE2B0A"/>
                </a:solidFill>
                <a:effectLst/>
                <a:latin typeface="Montserrat"/>
                <a:ea typeface="Calibri" panose="020F0502020204030204" pitchFamily="34" charset="0"/>
                <a:cs typeface="Calibri"/>
              </a:rPr>
              <a:t> – gruppo di lavoro open science</a:t>
            </a:r>
            <a:endParaRPr lang="it-IT" b="1" cap="small">
              <a:solidFill>
                <a:srgbClr val="BE2B0A"/>
              </a:solidFill>
              <a:latin typeface="Montserrat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it-IT" sz="1400">
                <a:effectLst/>
                <a:latin typeface="Montserrat"/>
                <a:ea typeface="Calibri" panose="020F0502020204030204" pitchFamily="34" charset="0"/>
                <a:cs typeface="Calibri"/>
              </a:rPr>
              <a:t>Costituito a </a:t>
            </a:r>
            <a:r>
              <a:rPr lang="it-IT" sz="1400" b="1">
                <a:effectLst/>
                <a:latin typeface="Montserrat"/>
                <a:ea typeface="Calibri" panose="020F0502020204030204" pitchFamily="34" charset="0"/>
                <a:cs typeface="Calibri"/>
              </a:rPr>
              <a:t>marzo 2023</a:t>
            </a:r>
            <a:r>
              <a:rPr lang="it-IT" sz="1400">
                <a:effectLst/>
                <a:latin typeface="Montserrat"/>
                <a:ea typeface="Calibri" panose="020F0502020204030204" pitchFamily="34" charset="0"/>
                <a:cs typeface="Calibri"/>
              </a:rPr>
              <a:t>, coordinato dalla Delegata</a:t>
            </a:r>
          </a:p>
          <a:p>
            <a:pPr marL="342900" lvl="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it-IT" sz="1400">
                <a:effectLst/>
                <a:latin typeface="Montserrat"/>
                <a:ea typeface="Calibri" panose="020F0502020204030204" pitchFamily="34" charset="0"/>
                <a:cs typeface="Calibri"/>
              </a:rPr>
              <a:t>Obiettivo: contribuire all'implementazione delle azioni individuate dal presidio politico e supportare l’Ateneo </a:t>
            </a:r>
            <a:r>
              <a:rPr lang="it-IT" sz="1400">
                <a:latin typeface="Montserrat"/>
                <a:ea typeface="Calibri" panose="020F0502020204030204" pitchFamily="34" charset="0"/>
                <a:cs typeface="Calibri"/>
              </a:rPr>
              <a:t>nella definizione di policy e attività strategiche, in stretto coordinamento con i </a:t>
            </a:r>
            <a:r>
              <a:rPr lang="it-IT" sz="1400" b="1">
                <a:solidFill>
                  <a:srgbClr val="C00000"/>
                </a:solidFill>
                <a:latin typeface="Montserrat"/>
                <a:ea typeface="Calibri" panose="020F0502020204030204" pitchFamily="34" charset="0"/>
                <a:cs typeface="Calibri"/>
              </a:rPr>
              <a:t>Referenti Open Science dei Dipartimenti</a:t>
            </a:r>
            <a:r>
              <a:rPr lang="it-IT" sz="1400">
                <a:latin typeface="Montserrat"/>
                <a:ea typeface="Calibri" panose="020F0502020204030204" pitchFamily="34" charset="0"/>
                <a:cs typeface="Calibri"/>
              </a:rPr>
              <a:t> e le varie aree tecnico amministrative.</a:t>
            </a:r>
            <a:endParaRPr lang="it-IT" sz="1400">
              <a:effectLst/>
              <a:latin typeface="Montserrat"/>
              <a:ea typeface="Calibri" panose="020F0502020204030204" pitchFamily="34" charset="0"/>
              <a:cs typeface="Calibri"/>
            </a:endParaRP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DADB3B79-2841-8AD9-0B3E-0EB5B02AE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902968"/>
              </p:ext>
            </p:extLst>
          </p:nvPr>
        </p:nvGraphicFramePr>
        <p:xfrm>
          <a:off x="203127" y="3965865"/>
          <a:ext cx="3926541" cy="272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0AF7CFA1-D226-98A2-853A-7CB9C4905DBD}"/>
              </a:ext>
            </a:extLst>
          </p:cNvPr>
          <p:cNvSpPr txBox="1">
            <a:spLocks/>
          </p:cNvSpPr>
          <p:nvPr/>
        </p:nvSpPr>
        <p:spPr>
          <a:xfrm>
            <a:off x="537505" y="1279771"/>
            <a:ext cx="8140330" cy="20598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tabLst>
                <a:tab pos="630555" algn="l"/>
              </a:tabLst>
            </a:pPr>
            <a:r>
              <a:rPr lang="it-IT" b="1" cap="small">
                <a:solidFill>
                  <a:srgbClr val="BE2B0A"/>
                </a:solidFill>
                <a:latin typeface="Montserrat"/>
                <a:ea typeface="Calibri" panose="020F0502020204030204" pitchFamily="34" charset="0"/>
                <a:cs typeface="Calibri"/>
              </a:rPr>
              <a:t>delegata per la scienza aperta e i dati della ricerca</a:t>
            </a:r>
            <a:r>
              <a:rPr lang="it-IT" cap="small">
                <a:solidFill>
                  <a:srgbClr val="BE2B0A"/>
                </a:solidFill>
                <a:latin typeface="Montserrat"/>
                <a:ea typeface="Calibri" panose="020F0502020204030204" pitchFamily="34" charset="0"/>
                <a:cs typeface="Calibri"/>
              </a:rPr>
              <a:t> </a:t>
            </a:r>
            <a:endParaRPr lang="it-IT" cap="small">
              <a:solidFill>
                <a:srgbClr val="BE2B0A"/>
              </a:solidFill>
              <a:latin typeface="Montserra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it-IT" sz="1400">
                <a:latin typeface="Montserrat"/>
                <a:ea typeface="Calibri" panose="020F0502020204030204" pitchFamily="34" charset="0"/>
                <a:cs typeface="Calibri"/>
              </a:rPr>
              <a:t>Da dicembre 2022, sotto il coordinamento funzionale del </a:t>
            </a:r>
            <a:r>
              <a:rPr lang="it-IT" sz="1400" err="1">
                <a:latin typeface="Montserrat"/>
                <a:ea typeface="Calibri" panose="020F0502020204030204" pitchFamily="34" charset="0"/>
                <a:cs typeface="Calibri"/>
              </a:rPr>
              <a:t>Prorettorato</a:t>
            </a:r>
            <a:r>
              <a:rPr lang="it-IT" sz="1400">
                <a:latin typeface="Montserrat"/>
                <a:ea typeface="Calibri" panose="020F0502020204030204" pitchFamily="34" charset="0"/>
                <a:cs typeface="Calibri"/>
              </a:rPr>
              <a:t> alla Ricerca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it-IT" sz="1400">
                <a:latin typeface="Montserrat"/>
                <a:cs typeface="Calibri"/>
              </a:rPr>
              <a:t>Obiettivo: favorire iniziative per l’accesso libero e senza barriere al sapere generato all’Università di Bologna, attraverso la creazione di percorsi di sensibilizzazione, formazione, supporto e incentivazione ai ricercatori e la partecipazione dell’Ateneo a reti nazionali e internazionali.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54325833-B110-C176-79C9-8B4CB8E54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550170"/>
              </p:ext>
            </p:extLst>
          </p:nvPr>
        </p:nvGraphicFramePr>
        <p:xfrm>
          <a:off x="8677835" y="133814"/>
          <a:ext cx="3201591" cy="422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AEE2073D-B0F9-4EBF-AE45-AF54A03E7B0E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8" name="Google Shape;7481;p185">
              <a:extLst>
                <a:ext uri="{FF2B5EF4-FFF2-40B4-BE49-F238E27FC236}">
                  <a16:creationId xmlns:a16="http://schemas.microsoft.com/office/drawing/2014/main" id="{456F2208-B055-48A6-8A48-865994E4A508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2" name="Google Shape;7482;p185">
                <a:extLst>
                  <a:ext uri="{FF2B5EF4-FFF2-40B4-BE49-F238E27FC236}">
                    <a16:creationId xmlns:a16="http://schemas.microsoft.com/office/drawing/2014/main" id="{2E72A05C-B9BE-497B-AEAB-F910BE829D99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3;p18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857D4DE-5BEC-4DDA-9EFE-7CEE79D3F890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7" name="Google Shape;7484;p185">
                <a:extLst>
                  <a:ext uri="{FF2B5EF4-FFF2-40B4-BE49-F238E27FC236}">
                    <a16:creationId xmlns:a16="http://schemas.microsoft.com/office/drawing/2014/main" id="{13B7F2C2-C4E4-49F1-9619-C13274639AB9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0639156-CF2A-4EA2-A8E2-780F68A1679F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4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BF038B-51E2-4705-B4AD-C75D8957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62" y="1175113"/>
            <a:ext cx="6100833" cy="4536405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E49579-9623-4B72-A70A-EBF669CBE0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51" y="1412875"/>
            <a:ext cx="5568949" cy="4320381"/>
          </a:xfrm>
        </p:spPr>
        <p:txBody>
          <a:bodyPr/>
          <a:lstStyle/>
          <a:p>
            <a:r>
              <a:rPr lang="it-IT" sz="1600">
                <a:latin typeface="Montserrat" panose="00000500000000000000" pitchFamily="2" charset="0"/>
              </a:rPr>
              <a:t>Obblighi in </a:t>
            </a:r>
            <a:r>
              <a:rPr lang="it-IT" sz="1600" b="1">
                <a:latin typeface="Montserrat" panose="00000500000000000000" pitchFamily="2" charset="0"/>
              </a:rPr>
              <a:t>Horizon Europe (HE)</a:t>
            </a:r>
            <a:r>
              <a:rPr lang="it-IT" sz="1600">
                <a:latin typeface="Montserrat" panose="00000500000000000000" pitchFamily="2" charset="0"/>
              </a:rPr>
              <a:t> per la gestione dei dati:</a:t>
            </a:r>
          </a:p>
          <a:p>
            <a:endParaRPr lang="it-IT" sz="16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anose="00000500000000000000" pitchFamily="2" charset="0"/>
              </a:rPr>
              <a:t>Devono essere gestiti rispettando i </a:t>
            </a:r>
            <a:r>
              <a:rPr lang="it-IT" sz="1600" b="1">
                <a:latin typeface="Montserrat" panose="00000500000000000000" pitchFamily="2" charset="0"/>
              </a:rPr>
              <a:t>principi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anose="00000500000000000000" pitchFamily="2" charset="0"/>
              </a:rPr>
              <a:t>Devono rispettare gli </a:t>
            </a:r>
            <a:r>
              <a:rPr lang="it-IT" sz="1600" b="1">
                <a:latin typeface="Montserrat" panose="00000500000000000000" pitchFamily="2" charset="0"/>
              </a:rPr>
              <a:t>obblighi legali </a:t>
            </a:r>
            <a:r>
              <a:rPr lang="it-IT" sz="1600">
                <a:latin typeface="Montserrat" panose="00000500000000000000" pitchFamily="2" charset="0"/>
              </a:rPr>
              <a:t>di </a:t>
            </a:r>
            <a:r>
              <a:rPr lang="it-IT" sz="1600" b="1">
                <a:latin typeface="Montserrat" panose="00000500000000000000" pitchFamily="2" charset="0"/>
              </a:rPr>
              <a:t>privacy</a:t>
            </a:r>
            <a:r>
              <a:rPr lang="it-IT" sz="1600">
                <a:latin typeface="Montserrat" panose="00000500000000000000" pitchFamily="2" charset="0"/>
              </a:rPr>
              <a:t>, </a:t>
            </a:r>
            <a:r>
              <a:rPr lang="it-IT" sz="1600" b="1">
                <a:latin typeface="Montserrat" panose="00000500000000000000" pitchFamily="2" charset="0"/>
              </a:rPr>
              <a:t>etica</a:t>
            </a:r>
            <a:r>
              <a:rPr lang="it-IT" sz="1600">
                <a:latin typeface="Montserrat" panose="00000500000000000000" pitchFamily="2" charset="0"/>
              </a:rPr>
              <a:t> e </a:t>
            </a:r>
            <a:r>
              <a:rPr lang="it-IT" sz="1600" b="1">
                <a:latin typeface="Montserrat" panose="00000500000000000000" pitchFamily="2" charset="0"/>
              </a:rPr>
              <a:t>IPR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anose="00000500000000000000" pitchFamily="2" charset="0"/>
              </a:rPr>
              <a:t>Devono essere depositati rispettando il principio </a:t>
            </a:r>
            <a:r>
              <a:rPr lang="it-IT" sz="1600" b="1">
                <a:latin typeface="Montserrat" panose="00000500000000000000" pitchFamily="2" charset="0"/>
              </a:rPr>
              <a:t>“</a:t>
            </a:r>
            <a:r>
              <a:rPr lang="it-IT" sz="1600" b="1" err="1">
                <a:latin typeface="Montserrat" panose="00000500000000000000" pitchFamily="2" charset="0"/>
              </a:rPr>
              <a:t>as</a:t>
            </a:r>
            <a:r>
              <a:rPr lang="it-IT" sz="1600" b="1">
                <a:latin typeface="Montserrat" panose="00000500000000000000" pitchFamily="2" charset="0"/>
              </a:rPr>
              <a:t> open </a:t>
            </a:r>
            <a:r>
              <a:rPr lang="it-IT" sz="1600" b="1" err="1">
                <a:latin typeface="Montserrat" panose="00000500000000000000" pitchFamily="2" charset="0"/>
              </a:rPr>
              <a:t>as</a:t>
            </a:r>
            <a:r>
              <a:rPr lang="it-IT" sz="1600" b="1">
                <a:latin typeface="Montserrat" panose="00000500000000000000" pitchFamily="2" charset="0"/>
              </a:rPr>
              <a:t> </a:t>
            </a:r>
            <a:r>
              <a:rPr lang="it-IT" sz="1600" b="1" err="1">
                <a:latin typeface="Montserrat" panose="00000500000000000000" pitchFamily="2" charset="0"/>
              </a:rPr>
              <a:t>possible</a:t>
            </a:r>
            <a:r>
              <a:rPr lang="it-IT" sz="1600" b="1">
                <a:latin typeface="Montserrat" panose="00000500000000000000" pitchFamily="2" charset="0"/>
              </a:rPr>
              <a:t>, </a:t>
            </a:r>
            <a:r>
              <a:rPr lang="it-IT" sz="1600" b="1" err="1">
                <a:latin typeface="Montserrat" panose="00000500000000000000" pitchFamily="2" charset="0"/>
              </a:rPr>
              <a:t>as</a:t>
            </a:r>
            <a:r>
              <a:rPr lang="it-IT" sz="1600" b="1">
                <a:latin typeface="Montserrat" panose="00000500000000000000" pitchFamily="2" charset="0"/>
              </a:rPr>
              <a:t> </a:t>
            </a:r>
            <a:r>
              <a:rPr lang="it-IT" sz="1600" b="1" err="1">
                <a:latin typeface="Montserrat" panose="00000500000000000000" pitchFamily="2" charset="0"/>
              </a:rPr>
              <a:t>closed</a:t>
            </a:r>
            <a:r>
              <a:rPr lang="it-IT" sz="1600" b="1">
                <a:latin typeface="Montserrat" panose="00000500000000000000" pitchFamily="2" charset="0"/>
              </a:rPr>
              <a:t> </a:t>
            </a:r>
            <a:r>
              <a:rPr lang="it-IT" sz="1600" b="1" err="1">
                <a:latin typeface="Montserrat" panose="00000500000000000000" pitchFamily="2" charset="0"/>
              </a:rPr>
              <a:t>as</a:t>
            </a:r>
            <a:r>
              <a:rPr lang="it-IT" sz="1600" b="1">
                <a:latin typeface="Montserrat" panose="00000500000000000000" pitchFamily="2" charset="0"/>
              </a:rPr>
              <a:t> </a:t>
            </a:r>
            <a:r>
              <a:rPr lang="it-IT" sz="1600" b="1" err="1">
                <a:latin typeface="Montserrat" panose="00000500000000000000" pitchFamily="2" charset="0"/>
              </a:rPr>
              <a:t>necessary</a:t>
            </a:r>
            <a:r>
              <a:rPr lang="it-IT" sz="1600" b="1">
                <a:latin typeface="Montserrat" panose="00000500000000000000" pitchFamily="2" charset="0"/>
              </a:rPr>
              <a:t>”</a:t>
            </a:r>
            <a:r>
              <a:rPr lang="it-IT" sz="1600">
                <a:latin typeface="Montserrat" panose="00000500000000000000" pitchFamily="2" charset="0"/>
              </a:rPr>
              <a:t>, fondamentale per la cultura dell’</a:t>
            </a:r>
            <a:r>
              <a:rPr lang="it-IT" sz="1600" err="1">
                <a:latin typeface="Montserrat" panose="00000500000000000000" pitchFamily="2" charset="0"/>
              </a:rPr>
              <a:t>OpenScience</a:t>
            </a:r>
            <a:endParaRPr lang="it-IT" sz="16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Montserrat" panose="00000500000000000000" pitchFamily="2" charset="0"/>
              </a:rPr>
              <a:t>Dove possibile, è opportuno mettere in atto strategie per rendere disponibili dati altrimenti non condivisibili: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>
              <a:latin typeface="Montserrat" panose="00000500000000000000" pitchFamily="2" charset="0"/>
            </a:endParaRP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600">
                <a:latin typeface="Montserrat" panose="00000500000000000000" pitchFamily="2" charset="0"/>
              </a:rPr>
              <a:t>Es. </a:t>
            </a:r>
            <a:r>
              <a:rPr lang="it-IT" sz="1600" err="1">
                <a:latin typeface="Montserrat" panose="00000500000000000000" pitchFamily="2" charset="0"/>
              </a:rPr>
              <a:t>Anonimizzazione</a:t>
            </a:r>
            <a:r>
              <a:rPr lang="it-IT" sz="1600">
                <a:latin typeface="Montserrat" panose="00000500000000000000" pitchFamily="2" charset="0"/>
              </a:rPr>
              <a:t> di dati personali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4991C6-B1A6-46BB-8EEB-44029B6F333E}"/>
              </a:ext>
            </a:extLst>
          </p:cNvPr>
          <p:cNvSpPr txBox="1"/>
          <p:nvPr/>
        </p:nvSpPr>
        <p:spPr>
          <a:xfrm>
            <a:off x="6091167" y="5595626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FB5BFBD-1A19-D796-76C5-BB97767EC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59619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Come gestire i dati della ricerca?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1F086E2-1CBE-BF22-89DD-1C627B3B4EC0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15" name="Google Shape;7481;p185">
              <a:extLst>
                <a:ext uri="{FF2B5EF4-FFF2-40B4-BE49-F238E27FC236}">
                  <a16:creationId xmlns:a16="http://schemas.microsoft.com/office/drawing/2014/main" id="{366A02A4-E7CD-A4D1-1236-EDB5FD20DCF4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7" name="Google Shape;7482;p185">
                <a:extLst>
                  <a:ext uri="{FF2B5EF4-FFF2-40B4-BE49-F238E27FC236}">
                    <a16:creationId xmlns:a16="http://schemas.microsoft.com/office/drawing/2014/main" id="{5F0C091E-2A85-6803-C848-DEC5BBA7C81C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8" name="Google Shape;7483;p18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171FE5B-64E2-F49C-DB76-FA7B4E5E7D8E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9" name="Google Shape;7484;p185">
                <a:extLst>
                  <a:ext uri="{FF2B5EF4-FFF2-40B4-BE49-F238E27FC236}">
                    <a16:creationId xmlns:a16="http://schemas.microsoft.com/office/drawing/2014/main" id="{4B486B80-FA66-CF42-809F-A61875F1BA4E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AF36298-8313-C408-3E55-AF35D8393850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51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F4B7718-31FF-4525-915C-AEDA3CD8D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2" t="5334" r="26544" b="2808"/>
          <a:stretch/>
        </p:blipFill>
        <p:spPr>
          <a:xfrm>
            <a:off x="2423592" y="836712"/>
            <a:ext cx="7064025" cy="597666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CF8CA3-BF58-4DDD-8141-25569EAC9D6C}"/>
              </a:ext>
            </a:extLst>
          </p:cNvPr>
          <p:cNvSpPr txBox="1"/>
          <p:nvPr/>
        </p:nvSpPr>
        <p:spPr>
          <a:xfrm>
            <a:off x="3647728" y="23243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latin typeface="Montserrat" pitchFamily="2" charset="0"/>
              </a:rPr>
              <a:t>Findable</a:t>
            </a:r>
            <a:endParaRPr lang="it-IT" b="1">
              <a:latin typeface="Montserrat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4729AE-377A-426C-A70E-298F7CF7388A}"/>
              </a:ext>
            </a:extLst>
          </p:cNvPr>
          <p:cNvSpPr txBox="1"/>
          <p:nvPr/>
        </p:nvSpPr>
        <p:spPr>
          <a:xfrm>
            <a:off x="6960096" y="23243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latin typeface="Montserrat" pitchFamily="2" charset="0"/>
              </a:rPr>
              <a:t>Accessible</a:t>
            </a:r>
            <a:endParaRPr lang="it-IT" b="1">
              <a:latin typeface="Montserrat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6D3F81-B05C-4423-A99B-D2569F91A898}"/>
              </a:ext>
            </a:extLst>
          </p:cNvPr>
          <p:cNvSpPr txBox="1"/>
          <p:nvPr/>
        </p:nvSpPr>
        <p:spPr>
          <a:xfrm>
            <a:off x="6600056" y="52046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latin typeface="Montserrat" pitchFamily="2" charset="0"/>
              </a:rPr>
              <a:t>Interoperable</a:t>
            </a:r>
            <a:endParaRPr lang="it-IT" b="1">
              <a:latin typeface="Montserrat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2C51B4-B0B3-42A9-BA97-C46FD021A97D}"/>
              </a:ext>
            </a:extLst>
          </p:cNvPr>
          <p:cNvSpPr txBox="1"/>
          <p:nvPr/>
        </p:nvSpPr>
        <p:spPr>
          <a:xfrm>
            <a:off x="3647728" y="52046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latin typeface="Montserrat" pitchFamily="2" charset="0"/>
              </a:rPr>
              <a:t>Reusable</a:t>
            </a:r>
            <a:endParaRPr lang="it-IT" b="1">
              <a:latin typeface="Montserrat" pitchFamily="2" charset="0"/>
            </a:endParaRPr>
          </a:p>
        </p:txBody>
      </p:sp>
      <p:sp>
        <p:nvSpPr>
          <p:cNvPr id="14" name="CasellaDiTesto 4">
            <a:extLst>
              <a:ext uri="{FF2B5EF4-FFF2-40B4-BE49-F238E27FC236}">
                <a16:creationId xmlns:a16="http://schemas.microsoft.com/office/drawing/2014/main" id="{FFD01012-4B68-4A8C-AB45-B9A1EA8D576B}"/>
              </a:ext>
            </a:extLst>
          </p:cNvPr>
          <p:cNvSpPr txBox="1"/>
          <p:nvPr/>
        </p:nvSpPr>
        <p:spPr>
          <a:xfrm>
            <a:off x="483196" y="1871171"/>
            <a:ext cx="2280403" cy="770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400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Facili da trovare online tramite PID, per uomini e macchine</a:t>
            </a:r>
          </a:p>
        </p:txBody>
      </p:sp>
      <p:sp>
        <p:nvSpPr>
          <p:cNvPr id="15" name="CasellaDiTesto 4">
            <a:extLst>
              <a:ext uri="{FF2B5EF4-FFF2-40B4-BE49-F238E27FC236}">
                <a16:creationId xmlns:a16="http://schemas.microsoft.com/office/drawing/2014/main" id="{135DEB1E-327B-49FF-9A12-3DF136AD64FD}"/>
              </a:ext>
            </a:extLst>
          </p:cNvPr>
          <p:cNvSpPr txBox="1"/>
          <p:nvPr/>
        </p:nvSpPr>
        <p:spPr>
          <a:xfrm>
            <a:off x="783140" y="1484783"/>
            <a:ext cx="1680517" cy="3406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Rintracciabili</a:t>
            </a:r>
          </a:p>
        </p:txBody>
      </p:sp>
      <p:sp>
        <p:nvSpPr>
          <p:cNvPr id="16" name="CasellaDiTesto 4">
            <a:extLst>
              <a:ext uri="{FF2B5EF4-FFF2-40B4-BE49-F238E27FC236}">
                <a16:creationId xmlns:a16="http://schemas.microsoft.com/office/drawing/2014/main" id="{2828BCFD-E44E-4D7F-A04B-0227847BD45C}"/>
              </a:ext>
            </a:extLst>
          </p:cNvPr>
          <p:cNvSpPr txBox="1"/>
          <p:nvPr/>
        </p:nvSpPr>
        <p:spPr>
          <a:xfrm>
            <a:off x="9451378" y="1547226"/>
            <a:ext cx="1680517" cy="3406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Accessibili</a:t>
            </a:r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5E44C1D0-FF9B-4E1B-8114-9476BDF23665}"/>
              </a:ext>
            </a:extLst>
          </p:cNvPr>
          <p:cNvSpPr txBox="1"/>
          <p:nvPr/>
        </p:nvSpPr>
        <p:spPr>
          <a:xfrm>
            <a:off x="9155456" y="1894861"/>
            <a:ext cx="2280403" cy="10011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400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Dati depositati in </a:t>
            </a:r>
            <a:r>
              <a:rPr lang="it-IT" sz="1400" i="1" err="1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trusted</a:t>
            </a:r>
            <a:r>
              <a:rPr lang="it-IT" sz="1400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 repository, con metadati sempre accessibili</a:t>
            </a:r>
          </a:p>
        </p:txBody>
      </p:sp>
      <p:sp>
        <p:nvSpPr>
          <p:cNvPr id="18" name="CasellaDiTesto 4">
            <a:extLst>
              <a:ext uri="{FF2B5EF4-FFF2-40B4-BE49-F238E27FC236}">
                <a16:creationId xmlns:a16="http://schemas.microsoft.com/office/drawing/2014/main" id="{7A6BAA1D-FF23-4C73-A36E-95BC7F8C767E}"/>
              </a:ext>
            </a:extLst>
          </p:cNvPr>
          <p:cNvSpPr txBox="1"/>
          <p:nvPr/>
        </p:nvSpPr>
        <p:spPr>
          <a:xfrm>
            <a:off x="9446248" y="4377209"/>
            <a:ext cx="1680517" cy="3406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Interoperabili</a:t>
            </a:r>
          </a:p>
        </p:txBody>
      </p:sp>
      <p:sp>
        <p:nvSpPr>
          <p:cNvPr id="19" name="CasellaDiTesto 4">
            <a:extLst>
              <a:ext uri="{FF2B5EF4-FFF2-40B4-BE49-F238E27FC236}">
                <a16:creationId xmlns:a16="http://schemas.microsoft.com/office/drawing/2014/main" id="{20726130-AC09-45AE-B13A-13AD8BB8C1A0}"/>
              </a:ext>
            </a:extLst>
          </p:cNvPr>
          <p:cNvSpPr txBox="1"/>
          <p:nvPr/>
        </p:nvSpPr>
        <p:spPr>
          <a:xfrm>
            <a:off x="9155456" y="4720952"/>
            <a:ext cx="2280403" cy="10011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400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Formati che consentono il riutilizzo, leggibili dalle macchine nel tempo</a:t>
            </a:r>
          </a:p>
        </p:txBody>
      </p:sp>
      <p:sp>
        <p:nvSpPr>
          <p:cNvPr id="20" name="CasellaDiTesto 4">
            <a:extLst>
              <a:ext uri="{FF2B5EF4-FFF2-40B4-BE49-F238E27FC236}">
                <a16:creationId xmlns:a16="http://schemas.microsoft.com/office/drawing/2014/main" id="{7BF18C99-1E8C-4F00-B36A-D2EE6D5C00A5}"/>
              </a:ext>
            </a:extLst>
          </p:cNvPr>
          <p:cNvSpPr txBox="1"/>
          <p:nvPr/>
        </p:nvSpPr>
        <p:spPr>
          <a:xfrm>
            <a:off x="779314" y="4377209"/>
            <a:ext cx="1680517" cy="3406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Riutilizzabili</a:t>
            </a:r>
          </a:p>
        </p:txBody>
      </p:sp>
      <p:sp>
        <p:nvSpPr>
          <p:cNvPr id="21" name="CasellaDiTesto 4">
            <a:extLst>
              <a:ext uri="{FF2B5EF4-FFF2-40B4-BE49-F238E27FC236}">
                <a16:creationId xmlns:a16="http://schemas.microsoft.com/office/drawing/2014/main" id="{3DCE84F1-09A3-4589-8701-3DB38C10C6E9}"/>
              </a:ext>
            </a:extLst>
          </p:cNvPr>
          <p:cNvSpPr txBox="1"/>
          <p:nvPr/>
        </p:nvSpPr>
        <p:spPr>
          <a:xfrm>
            <a:off x="473743" y="4763597"/>
            <a:ext cx="2280403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1400">
                <a:latin typeface="Montserrat" pitchFamily="2" charset="0"/>
                <a:ea typeface="Calibri" panose="020F0502020204030204" pitchFamily="34" charset="0"/>
                <a:cs typeface="Arial" panose="020B0604020202020204" pitchFamily="34" charset="0"/>
              </a:rPr>
              <a:t>Dati associati a chiare licenze per il riuso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267EC6D-7DE2-C877-0C2B-0C60DF5599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Principi FAIR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7ED047-DC7C-BEF7-3C94-CD0F00562DC4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25" name="Google Shape;7481;p185">
              <a:extLst>
                <a:ext uri="{FF2B5EF4-FFF2-40B4-BE49-F238E27FC236}">
                  <a16:creationId xmlns:a16="http://schemas.microsoft.com/office/drawing/2014/main" id="{83244FAE-C923-496A-9099-2CEC896647BC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27" name="Google Shape;7482;p185">
                <a:extLst>
                  <a:ext uri="{FF2B5EF4-FFF2-40B4-BE49-F238E27FC236}">
                    <a16:creationId xmlns:a16="http://schemas.microsoft.com/office/drawing/2014/main" id="{AEA7DA2F-5BD8-1A72-7B8F-A2784F88EE6D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8" name="Google Shape;7483;p18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22DA3B6-B3A2-82E3-9FB9-C494ED944439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9" name="Google Shape;7484;p185">
                <a:extLst>
                  <a:ext uri="{FF2B5EF4-FFF2-40B4-BE49-F238E27FC236}">
                    <a16:creationId xmlns:a16="http://schemas.microsoft.com/office/drawing/2014/main" id="{B4945476-1AE6-8494-174E-B3B9C9B7D0B2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3E1747B-2D2B-8CF5-39AE-4A467E6AF73E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61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451FC3AC-C1D9-4B37-8B8D-60B9EF7C6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1984" y="1124745"/>
            <a:ext cx="5568949" cy="4320381"/>
          </a:xfrm>
        </p:spPr>
        <p:txBody>
          <a:bodyPr/>
          <a:lstStyle/>
          <a:p>
            <a:r>
              <a:rPr lang="it-IT" sz="1400">
                <a:latin typeface="Montserrat" panose="00000500000000000000" pitchFamily="2" charset="0"/>
              </a:rPr>
              <a:t>Obblighi di Open Science in Horizon Europe sui dati e metadati dei dati:</a:t>
            </a:r>
          </a:p>
          <a:p>
            <a:endParaRPr lang="it-IT" sz="14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latin typeface="Montserrat" panose="00000500000000000000" pitchFamily="2" charset="0"/>
              </a:rPr>
              <a:t>Dati:</a:t>
            </a:r>
          </a:p>
          <a:p>
            <a:endParaRPr lang="it-IT" sz="1400" b="1">
              <a:latin typeface="Montserrat" panose="00000500000000000000" pitchFamily="2" charset="0"/>
            </a:endParaRP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400">
                <a:latin typeface="Montserrat" panose="00000500000000000000" pitchFamily="2" charset="0"/>
              </a:rPr>
              <a:t>accesso aperto appena possibile sul repository, entro scadenze</a:t>
            </a: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400">
                <a:latin typeface="Montserrat" panose="00000500000000000000" pitchFamily="2" charset="0"/>
              </a:rPr>
              <a:t>CC BY o CC 0</a:t>
            </a: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400">
                <a:latin typeface="Montserrat" panose="00000500000000000000" pitchFamily="2" charset="0"/>
              </a:rPr>
              <a:t>deroghe in caso di problemi di privacy, etica, IPR</a:t>
            </a:r>
          </a:p>
          <a:p>
            <a:pPr lvl="1" indent="0">
              <a:buNone/>
            </a:pPr>
            <a:endParaRPr lang="it-IT" sz="14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latin typeface="Montserrat" panose="00000500000000000000" pitchFamily="2" charset="0"/>
              </a:rPr>
              <a:t>Metadati dei dati:</a:t>
            </a:r>
          </a:p>
          <a:p>
            <a:endParaRPr lang="it-IT" sz="1400" b="1">
              <a:latin typeface="Montserrat" panose="00000500000000000000" pitchFamily="2" charset="0"/>
            </a:endParaRP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400">
                <a:latin typeface="Montserrat" panose="00000500000000000000" pitchFamily="2" charset="0"/>
              </a:rPr>
              <a:t>licenza aperta CC 0</a:t>
            </a:r>
          </a:p>
          <a:p>
            <a:pPr marL="1200150" lvl="1" indent="-457200">
              <a:buFont typeface="Courier New" panose="02070309020205020404" pitchFamily="49" charset="0"/>
              <a:buChar char="o"/>
            </a:pPr>
            <a:r>
              <a:rPr lang="it-IT" sz="1400">
                <a:latin typeface="Montserrat" panose="00000500000000000000" pitchFamily="2" charset="0"/>
              </a:rPr>
              <a:t>informazioni su: dataset (descrizione, data di deposito, autori, luogo di conservazione e embargo); finanziamento Horizon Europe o </a:t>
            </a:r>
            <a:r>
              <a:rPr lang="it-IT" sz="1400" err="1">
                <a:latin typeface="Montserrat" panose="00000500000000000000" pitchFamily="2" charset="0"/>
              </a:rPr>
              <a:t>Euratom</a:t>
            </a:r>
            <a:r>
              <a:rPr lang="it-IT" sz="1400">
                <a:latin typeface="Montserrat" panose="00000500000000000000" pitchFamily="2" charset="0"/>
              </a:rPr>
              <a:t>; nome, acronimo e numero del progetto di sovvenzione; termini di licenza; identificatori persistenti per il dataset, gli autori coinvolti nell'azione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BAA573-5AB4-453F-9B2A-A9487B5E1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9" y="836712"/>
            <a:ext cx="4859655" cy="2795124"/>
          </a:xfrm>
          <a:prstGeom prst="rect">
            <a:avLst/>
          </a:prstGeom>
        </p:spPr>
      </p:pic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0DECC3E8-EC3A-4840-B916-047DF7A10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8"/>
          <a:stretch/>
        </p:blipFill>
        <p:spPr>
          <a:xfrm>
            <a:off x="674598" y="4262717"/>
            <a:ext cx="4662076" cy="21281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F93ABF-A2F2-48E3-85F1-1C56EAF8AF18}"/>
              </a:ext>
            </a:extLst>
          </p:cNvPr>
          <p:cNvSpPr txBox="1"/>
          <p:nvPr/>
        </p:nvSpPr>
        <p:spPr>
          <a:xfrm>
            <a:off x="527051" y="6453336"/>
            <a:ext cx="484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effectLst/>
                <a:latin typeface="Montserrat" pitchFamily="2" charset="0"/>
              </a:rPr>
              <a:t>Tsoukala</a:t>
            </a:r>
            <a:r>
              <a:rPr lang="en-US" sz="800">
                <a:effectLst/>
                <a:latin typeface="Montserrat" pitchFamily="2" charset="0"/>
              </a:rPr>
              <a:t>, V., Open Science in Horizon Europe (2021). </a:t>
            </a:r>
            <a:r>
              <a:rPr lang="en-US" sz="800">
                <a:solidFill>
                  <a:schemeClr val="accent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https://es.slideshare.net/victsoukala/2021-05-oscytsoukala</a:t>
            </a:r>
            <a:r>
              <a:rPr lang="en-US" sz="800">
                <a:solidFill>
                  <a:schemeClr val="accent1"/>
                </a:solidFill>
                <a:effectLst/>
                <a:latin typeface="Montserrat" pitchFamily="2" charset="0"/>
              </a:rPr>
              <a:t>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62D83B-01C2-46EF-A693-E507CEAA3F30}"/>
              </a:ext>
            </a:extLst>
          </p:cNvPr>
          <p:cNvSpPr txBox="1"/>
          <p:nvPr/>
        </p:nvSpPr>
        <p:spPr>
          <a:xfrm>
            <a:off x="477019" y="3738583"/>
            <a:ext cx="4662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0735D8D-5B38-53F8-D7DF-5A00E9E36F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109" y="362179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Open Science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FE69CBB-D0D1-0239-CE91-647D54E3C81F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17" name="Google Shape;7481;p185">
              <a:extLst>
                <a:ext uri="{FF2B5EF4-FFF2-40B4-BE49-F238E27FC236}">
                  <a16:creationId xmlns:a16="http://schemas.microsoft.com/office/drawing/2014/main" id="{D8D3403E-9EF5-B221-34C8-E47A7A838192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9" name="Google Shape;7482;p185">
                <a:extLst>
                  <a:ext uri="{FF2B5EF4-FFF2-40B4-BE49-F238E27FC236}">
                    <a16:creationId xmlns:a16="http://schemas.microsoft.com/office/drawing/2014/main" id="{539D3007-6B96-8E1F-8AC8-0AAC25F06415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0" name="Google Shape;7483;p18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5159390-09A0-8BDB-9D49-B6FD08D3460D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1" name="Google Shape;7484;p185">
                <a:extLst>
                  <a:ext uri="{FF2B5EF4-FFF2-40B4-BE49-F238E27FC236}">
                    <a16:creationId xmlns:a16="http://schemas.microsoft.com/office/drawing/2014/main" id="{3A907469-3531-869B-3F1B-09E7C26FCBC9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932FAE5-DEF6-BE77-35CB-09BDD0134BF9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17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A505EA95-64F6-454E-A0CB-AE6466EADC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17" y="1136737"/>
            <a:ext cx="5568949" cy="4320381"/>
          </a:xfrm>
        </p:spPr>
        <p:txBody>
          <a:bodyPr/>
          <a:lstStyle/>
          <a:p>
            <a:r>
              <a:rPr lang="it-IT" sz="1200">
                <a:latin typeface="Montserrat" panose="00000500000000000000" pitchFamily="2" charset="0"/>
              </a:rPr>
              <a:t>A partire dal 2017 si è sviluppata una nuova professione per il supporto alla corretta gestione del dato della ricerca:</a:t>
            </a:r>
          </a:p>
          <a:p>
            <a:endParaRPr lang="it-IT" sz="12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>
                <a:latin typeface="Montserrat" panose="00000500000000000000" pitchFamily="2" charset="0"/>
              </a:rPr>
              <a:t>Data steward</a:t>
            </a:r>
            <a:r>
              <a:rPr lang="it-IT" sz="1200">
                <a:latin typeface="Montserrat" panose="00000500000000000000" pitchFamily="2" charset="0"/>
              </a:rPr>
              <a:t> </a:t>
            </a:r>
          </a:p>
          <a:p>
            <a:endParaRPr lang="it-IT" sz="1200">
              <a:latin typeface="Montserrat" panose="00000500000000000000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4FE809-0D6E-41BC-A289-836DCECD227C}"/>
              </a:ext>
            </a:extLst>
          </p:cNvPr>
          <p:cNvSpPr txBox="1"/>
          <p:nvPr/>
        </p:nvSpPr>
        <p:spPr>
          <a:xfrm>
            <a:off x="6290572" y="4149080"/>
            <a:ext cx="4476533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>
                <a:latin typeface="Montserrat" panose="00000500000000000000" pitchFamily="2" charset="0"/>
              </a:rPr>
              <a:t>Spesso chi svolge le funzioni di Data Steward non viene chiamato così, ma anche con diversi appellativi:</a:t>
            </a:r>
          </a:p>
          <a:p>
            <a:endParaRPr lang="it-IT" sz="12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Montserrat" panose="00000500000000000000" pitchFamily="2" charset="0"/>
              </a:rPr>
              <a:t>Data manager, DPO, Data steward, Data </a:t>
            </a:r>
            <a:r>
              <a:rPr lang="it-IT" sz="1200" err="1">
                <a:latin typeface="Montserrat" panose="00000500000000000000" pitchFamily="2" charset="0"/>
              </a:rPr>
              <a:t>librarian</a:t>
            </a:r>
            <a:r>
              <a:rPr lang="it-IT" sz="1200">
                <a:latin typeface="Montserrat" panose="00000500000000000000" pitchFamily="2" charset="0"/>
              </a:rPr>
              <a:t>, Information  Management </a:t>
            </a:r>
            <a:r>
              <a:rPr lang="it-IT" sz="1200" err="1">
                <a:latin typeface="Montserrat" panose="00000500000000000000" pitchFamily="2" charset="0"/>
              </a:rPr>
              <a:t>specialist</a:t>
            </a:r>
            <a:r>
              <a:rPr lang="it-IT" sz="1200">
                <a:latin typeface="Montserrat" panose="00000500000000000000" pitchFamily="2" charset="0"/>
              </a:rPr>
              <a:t>, Data scientist, Data </a:t>
            </a:r>
            <a:r>
              <a:rPr lang="it-IT" sz="1200" err="1">
                <a:latin typeface="Montserrat" panose="00000500000000000000" pitchFamily="2" charset="0"/>
              </a:rPr>
              <a:t>specialist</a:t>
            </a:r>
            <a:r>
              <a:rPr lang="it-IT" sz="1200">
                <a:latin typeface="Montserrat" panose="00000500000000000000" pitchFamily="2" charset="0"/>
              </a:rPr>
              <a:t>, </a:t>
            </a:r>
            <a:r>
              <a:rPr lang="it-IT" sz="1200" err="1">
                <a:latin typeface="Montserrat" panose="00000500000000000000" pitchFamily="2" charset="0"/>
              </a:rPr>
              <a:t>ecc</a:t>
            </a:r>
            <a:endParaRPr lang="it-IT" sz="1200">
              <a:latin typeface="Montserrat" panose="00000500000000000000" pitchFamily="2" charset="0"/>
            </a:endParaRPr>
          </a:p>
          <a:p>
            <a:endParaRPr lang="it-IT" sz="1200">
              <a:latin typeface="Montserrat" panose="00000500000000000000" pitchFamily="2" charset="0"/>
            </a:endParaRPr>
          </a:p>
          <a:p>
            <a:r>
              <a:rPr lang="it-IT" sz="1000" err="1">
                <a:latin typeface="Montserrat" panose="00000500000000000000" pitchFamily="2" charset="0"/>
              </a:rPr>
              <a:t>Wildgaard</a:t>
            </a:r>
            <a:r>
              <a:rPr lang="it-IT" sz="1000">
                <a:latin typeface="Montserrat" panose="00000500000000000000" pitchFamily="2" charset="0"/>
              </a:rPr>
              <a:t>, Lorna, </a:t>
            </a:r>
            <a:r>
              <a:rPr lang="it-IT" sz="1000" err="1">
                <a:latin typeface="Montserrat" panose="00000500000000000000" pitchFamily="2" charset="0"/>
              </a:rPr>
              <a:t>Vlachos</a:t>
            </a:r>
            <a:r>
              <a:rPr lang="it-IT" sz="1000">
                <a:latin typeface="Montserrat" panose="00000500000000000000" pitchFamily="2" charset="0"/>
              </a:rPr>
              <a:t>, </a:t>
            </a:r>
            <a:r>
              <a:rPr lang="it-IT" sz="1000" err="1">
                <a:latin typeface="Montserrat" panose="00000500000000000000" pitchFamily="2" charset="0"/>
              </a:rPr>
              <a:t>Evgenios</a:t>
            </a:r>
            <a:r>
              <a:rPr lang="it-IT" sz="1000">
                <a:latin typeface="Montserrat" panose="00000500000000000000" pitchFamily="2" charset="0"/>
              </a:rPr>
              <a:t>, </a:t>
            </a:r>
            <a:r>
              <a:rPr lang="it-IT" sz="1000" err="1">
                <a:latin typeface="Montserrat" panose="00000500000000000000" pitchFamily="2" charset="0"/>
              </a:rPr>
              <a:t>Nondal</a:t>
            </a:r>
            <a:r>
              <a:rPr lang="it-IT" sz="1000">
                <a:latin typeface="Montserrat" panose="00000500000000000000" pitchFamily="2" charset="0"/>
              </a:rPr>
              <a:t>, Lars, Larsen, </a:t>
            </a:r>
            <a:r>
              <a:rPr lang="it-IT" sz="1000" err="1">
                <a:latin typeface="Montserrat" panose="00000500000000000000" pitchFamily="2" charset="0"/>
              </a:rPr>
              <a:t>Asger</a:t>
            </a:r>
            <a:r>
              <a:rPr lang="it-IT" sz="1000">
                <a:latin typeface="Montserrat" panose="00000500000000000000" pitchFamily="2" charset="0"/>
              </a:rPr>
              <a:t> </a:t>
            </a:r>
            <a:r>
              <a:rPr lang="it-IT" sz="1000" err="1">
                <a:latin typeface="Montserrat" panose="00000500000000000000" pitchFamily="2" charset="0"/>
              </a:rPr>
              <a:t>Væring</a:t>
            </a:r>
            <a:r>
              <a:rPr lang="it-IT" sz="1000">
                <a:latin typeface="Montserrat" panose="00000500000000000000" pitchFamily="2" charset="0"/>
              </a:rPr>
              <a:t>, &amp; </a:t>
            </a:r>
            <a:r>
              <a:rPr lang="it-IT" sz="1000" err="1">
                <a:latin typeface="Montserrat" panose="00000500000000000000" pitchFamily="2" charset="0"/>
              </a:rPr>
              <a:t>Svendsen</a:t>
            </a:r>
            <a:r>
              <a:rPr lang="it-IT" sz="1000">
                <a:latin typeface="Montserrat" panose="00000500000000000000" pitchFamily="2" charset="0"/>
              </a:rPr>
              <a:t>, Michael. (2020). National </a:t>
            </a:r>
            <a:r>
              <a:rPr lang="it-IT" sz="1000" err="1">
                <a:latin typeface="Montserrat" panose="00000500000000000000" pitchFamily="2" charset="0"/>
              </a:rPr>
              <a:t>Coordination</a:t>
            </a:r>
            <a:r>
              <a:rPr lang="it-IT" sz="1000">
                <a:latin typeface="Montserrat" panose="00000500000000000000" pitchFamily="2" charset="0"/>
              </a:rPr>
              <a:t> of Data Steward </a:t>
            </a:r>
            <a:r>
              <a:rPr lang="it-IT" sz="1000" err="1">
                <a:latin typeface="Montserrat" panose="00000500000000000000" pitchFamily="2" charset="0"/>
              </a:rPr>
              <a:t>Education</a:t>
            </a:r>
            <a:r>
              <a:rPr lang="it-IT" sz="1000">
                <a:latin typeface="Montserrat" panose="00000500000000000000" pitchFamily="2" charset="0"/>
              </a:rPr>
              <a:t> in </a:t>
            </a:r>
            <a:r>
              <a:rPr lang="it-IT" sz="1000" err="1">
                <a:latin typeface="Montserrat" panose="00000500000000000000" pitchFamily="2" charset="0"/>
              </a:rPr>
              <a:t>Denmark</a:t>
            </a:r>
            <a:r>
              <a:rPr lang="it-IT" sz="1000">
                <a:latin typeface="Montserrat" panose="00000500000000000000" pitchFamily="2" charset="0"/>
              </a:rPr>
              <a:t>: </a:t>
            </a:r>
            <a:r>
              <a:rPr lang="it-IT" sz="1000" err="1">
                <a:latin typeface="Montserrat" panose="00000500000000000000" pitchFamily="2" charset="0"/>
              </a:rPr>
              <a:t>Final</a:t>
            </a:r>
            <a:r>
              <a:rPr lang="it-IT" sz="1000">
                <a:latin typeface="Montserrat" panose="00000500000000000000" pitchFamily="2" charset="0"/>
              </a:rPr>
              <a:t> report to the National Forum for </a:t>
            </a:r>
            <a:r>
              <a:rPr lang="it-IT" sz="1000" err="1">
                <a:latin typeface="Montserrat" panose="00000500000000000000" pitchFamily="2" charset="0"/>
              </a:rPr>
              <a:t>Research</a:t>
            </a:r>
            <a:r>
              <a:rPr lang="it-IT" sz="1000">
                <a:latin typeface="Montserrat" panose="00000500000000000000" pitchFamily="2" charset="0"/>
              </a:rPr>
              <a:t> Data Management (DM Forum) (Version 1). </a:t>
            </a:r>
            <a:r>
              <a:rPr lang="it-IT" sz="1000" err="1">
                <a:latin typeface="Montserrat" panose="00000500000000000000" pitchFamily="2" charset="0"/>
              </a:rPr>
              <a:t>Zenodo</a:t>
            </a:r>
            <a:r>
              <a:rPr lang="it-IT" sz="1000">
                <a:latin typeface="Montserrat" panose="00000500000000000000" pitchFamily="2" charset="0"/>
              </a:rPr>
              <a:t>. </a:t>
            </a:r>
            <a:r>
              <a:rPr lang="it-IT" sz="1000">
                <a:solidFill>
                  <a:schemeClr val="accent1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https://doi.org/10.5281/zenodo.3609516</a:t>
            </a:r>
            <a:endParaRPr lang="it-IT" sz="100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endParaRPr lang="it-IT" sz="1200">
              <a:latin typeface="Montserrat" panose="00000500000000000000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FB2B16-E392-4BA2-929A-A2D4D4BAF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1" y="2348880"/>
            <a:ext cx="4648538" cy="25856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6DD621-F66B-44E6-9843-5772A3A30BA5}"/>
              </a:ext>
            </a:extLst>
          </p:cNvPr>
          <p:cNvSpPr txBox="1"/>
          <p:nvPr/>
        </p:nvSpPr>
        <p:spPr>
          <a:xfrm>
            <a:off x="431800" y="4998981"/>
            <a:ext cx="5566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>
                <a:solidFill>
                  <a:srgbClr val="000000"/>
                </a:solidFill>
                <a:latin typeface="Montserrat" pitchFamily="2" charset="0"/>
              </a:rPr>
              <a:t>Slide by Marta </a:t>
            </a:r>
            <a:r>
              <a:rPr lang="en-US" sz="1000" b="0" i="0" u="none" strike="noStrike" baseline="0" err="1">
                <a:solidFill>
                  <a:srgbClr val="000000"/>
                </a:solidFill>
                <a:latin typeface="Montserrat" pitchFamily="2" charset="0"/>
              </a:rPr>
              <a:t>Teperek</a:t>
            </a:r>
            <a:r>
              <a:rPr lang="en-US" sz="1000" b="0" i="0" u="none" strike="noStrike" baseline="0">
                <a:solidFill>
                  <a:srgbClr val="000000"/>
                </a:solidFill>
                <a:latin typeface="Montserrat" pitchFamily="2" charset="0"/>
              </a:rPr>
              <a:t>, «Data &amp; Software roles of the future: Data stewardship and the Digital Competence Centre at TU Delft”, </a:t>
            </a:r>
            <a:r>
              <a:rPr lang="en-US" sz="1000" b="0" i="0" u="none" strike="noStrike" baseline="0" err="1">
                <a:solidFill>
                  <a:srgbClr val="000000"/>
                </a:solidFill>
                <a:latin typeface="Montserrat" pitchFamily="2" charset="0"/>
              </a:rPr>
              <a:t>GenOA</a:t>
            </a:r>
            <a:r>
              <a:rPr lang="en-US" sz="1000" b="0" i="0" u="none" strike="noStrike" baseline="0">
                <a:solidFill>
                  <a:srgbClr val="000000"/>
                </a:solidFill>
                <a:latin typeface="Montserrat" pitchFamily="2" charset="0"/>
              </a:rPr>
              <a:t> Week 2021. </a:t>
            </a:r>
            <a:r>
              <a:rPr lang="en-US" sz="1000" b="0" i="0" u="none" strike="noStrike" baseline="0">
                <a:solidFill>
                  <a:schemeClr val="accent1"/>
                </a:solidFill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endParaRPr lang="it-IT" sz="1000">
              <a:solidFill>
                <a:schemeClr val="accent1"/>
              </a:solidFill>
              <a:latin typeface="Montserrat" pitchFamily="2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3DAD3A-2FD5-4C19-8BC9-6C1126987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284" y="-15900"/>
            <a:ext cx="4643383" cy="371407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122EBF-E4E3-4655-A709-D1D5F8944857}"/>
              </a:ext>
            </a:extLst>
          </p:cNvPr>
          <p:cNvSpPr txBox="1"/>
          <p:nvPr/>
        </p:nvSpPr>
        <p:spPr>
          <a:xfrm>
            <a:off x="434386" y="5444028"/>
            <a:ext cx="58656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Montserrat" pitchFamily="2" charset="0"/>
              </a:rPr>
              <a:t>Per una panoramica più approfondita:</a:t>
            </a:r>
          </a:p>
          <a:p>
            <a:endParaRPr lang="it-IT" sz="1200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Montserrat" pitchFamily="2" charset="0"/>
              </a:rPr>
              <a:t>Il data steward: chi è, cosa fa e perché è fondamentale, 23 dicembre 2021, Valentina Pasquale</a:t>
            </a:r>
            <a:br>
              <a:rPr lang="it-IT" sz="1200" dirty="0">
                <a:latin typeface="Montserrat" pitchFamily="2" charset="0"/>
              </a:rPr>
            </a:br>
            <a:r>
              <a:rPr lang="it-IT" sz="1200" dirty="0">
                <a:solidFill>
                  <a:schemeClr val="accent1"/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https://www.icdi.it/it/news/121-il-data-steward-chi-e-cosa-fa-e-perche-e-fondamentale</a:t>
            </a:r>
            <a:endParaRPr lang="it-IT" sz="1200" dirty="0">
              <a:solidFill>
                <a:schemeClr val="accent1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>
              <a:latin typeface="Montserrat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4383B4-07D5-4C9C-AFB6-72E664109526}"/>
              </a:ext>
            </a:extLst>
          </p:cNvPr>
          <p:cNvSpPr txBox="1"/>
          <p:nvPr/>
        </p:nvSpPr>
        <p:spPr>
          <a:xfrm>
            <a:off x="6285947" y="3647839"/>
            <a:ext cx="4346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The Turing Way Community, &amp;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Scriberia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(2023). Illustrations from The Turing Way: Shared under CC-BY 4.0 for reuse. </a:t>
            </a:r>
            <a:r>
              <a:rPr lang="en-US" sz="800" b="0" i="0" err="1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Zenodo</a:t>
            </a:r>
            <a:r>
              <a:rPr lang="en-US" sz="800" b="0" i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800" b="0" i="0">
                <a:solidFill>
                  <a:schemeClr val="accent1"/>
                </a:solidFill>
                <a:effectLst/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https://doi.org/10.5281/zenodo.7587336</a:t>
            </a:r>
            <a:endParaRPr lang="en-US" sz="800" b="0" i="0">
              <a:solidFill>
                <a:schemeClr val="accent1"/>
              </a:solidFill>
              <a:effectLst/>
              <a:latin typeface="Montserrat" panose="00000500000000000000" pitchFamily="2" charset="0"/>
            </a:endParaRPr>
          </a:p>
          <a:p>
            <a:endParaRPr lang="en-US" sz="800"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5AF6B84-5307-07FA-C8DC-43C62AB80A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042745" y="375843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Professione di supporto - Europa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1B3EA1C-8819-6AF5-D46E-C2F13826C2AA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9" name="Google Shape;7481;p185">
              <a:extLst>
                <a:ext uri="{FF2B5EF4-FFF2-40B4-BE49-F238E27FC236}">
                  <a16:creationId xmlns:a16="http://schemas.microsoft.com/office/drawing/2014/main" id="{C05BFC23-2935-BA2F-9D43-FE3C84CAC42B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3" name="Google Shape;7482;p185">
                <a:extLst>
                  <a:ext uri="{FF2B5EF4-FFF2-40B4-BE49-F238E27FC236}">
                    <a16:creationId xmlns:a16="http://schemas.microsoft.com/office/drawing/2014/main" id="{8E22D918-2DFB-BA36-79A9-455462EEA5A6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3;p18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AA36968-D3DC-5F43-7A94-9C019D72B29D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7" name="Google Shape;7484;p185">
                <a:extLst>
                  <a:ext uri="{FF2B5EF4-FFF2-40B4-BE49-F238E27FC236}">
                    <a16:creationId xmlns:a16="http://schemas.microsoft.com/office/drawing/2014/main" id="{AB6B3207-01D5-E0A5-98C9-97866018CFC1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7800327-0824-7ECE-3960-9DF8D8031AD4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27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763917F-5CBF-4724-995F-6AA4262F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948" y="995508"/>
            <a:ext cx="4360391" cy="15193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02F551E-3041-468D-A964-B801D8547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7" y="1107179"/>
            <a:ext cx="4667366" cy="31139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CB88CF-1327-46E8-8C4C-A4B185919669}"/>
              </a:ext>
            </a:extLst>
          </p:cNvPr>
          <p:cNvSpPr txBox="1"/>
          <p:nvPr/>
        </p:nvSpPr>
        <p:spPr>
          <a:xfrm>
            <a:off x="5512614" y="2564904"/>
            <a:ext cx="6243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Esperto di dominio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Professionista competente nella pianificazione e gestione responsabile dei dati durante tutto il ciclo di vita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Punto di contatto unico per ricevere indicazioni sulla gestione dei dati della ricerca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>
                <a:latin typeface="Montserrat" pitchFamily="2" charset="0"/>
              </a:rPr>
              <a:t>Servizio centralizzato presso l’Area della Ricerca (ARIC)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2C7DE5-CB94-4F9F-9816-F6F792B54EA8}"/>
              </a:ext>
            </a:extLst>
          </p:cNvPr>
          <p:cNvSpPr txBox="1"/>
          <p:nvPr/>
        </p:nvSpPr>
        <p:spPr>
          <a:xfrm>
            <a:off x="527051" y="5058323"/>
            <a:ext cx="4667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Montserrat" pitchFamily="2" charset="0"/>
              </a:rPr>
              <a:t>Per ulteriori dettagli, Open Science Cafè con presentazione di Giulia Caldoni:</a:t>
            </a:r>
          </a:p>
          <a:p>
            <a:pPr algn="just"/>
            <a:endParaRPr lang="it-IT" sz="1200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Montserrat" pitchFamily="2" charset="0"/>
              </a:rPr>
              <a:t>La rete di data steward: l’esperienza di </a:t>
            </a:r>
            <a:r>
              <a:rPr lang="it-IT" sz="1200" dirty="0" err="1">
                <a:latin typeface="Montserrat" pitchFamily="2" charset="0"/>
              </a:rPr>
              <a:t>UniBO</a:t>
            </a:r>
            <a:r>
              <a:rPr lang="it-IT" sz="1200" dirty="0">
                <a:latin typeface="Montserrat" pitchFamily="2" charset="0"/>
              </a:rPr>
              <a:t> - 13 aprile 2023, </a:t>
            </a:r>
            <a:r>
              <a:rPr lang="it-IT" sz="1200" dirty="0">
                <a:solidFill>
                  <a:schemeClr val="accent1"/>
                </a:solidFill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https://www.youtube.com/watch?v=VAt8YxQ6iXg&amp;list=PLkCrYNE3t5LpxjYwpZ3crsyopldqARmEA&amp;index=13</a:t>
            </a:r>
            <a:endParaRPr lang="it-IT" sz="1200" dirty="0">
              <a:solidFill>
                <a:schemeClr val="accent1"/>
              </a:solidFill>
              <a:latin typeface="Montserrat" pitchFamily="2" charset="0"/>
            </a:endParaRPr>
          </a:p>
          <a:p>
            <a:pPr algn="just"/>
            <a:endParaRPr lang="it-IT" sz="1200" dirty="0">
              <a:latin typeface="Montserrat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6B9D88-F57E-475D-927D-387804D11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757" y="4783479"/>
            <a:ext cx="3484057" cy="1956484"/>
          </a:xfrm>
          <a:prstGeom prst="rect">
            <a:avLst/>
          </a:prstGeom>
        </p:spPr>
      </p:pic>
      <p:pic>
        <p:nvPicPr>
          <p:cNvPr id="8" name="Immagine 7" descr="Immagine che contiene testo, biglietto da visita, schermata&#10;&#10;Descrizione generata automaticamente">
            <a:extLst>
              <a:ext uri="{FF2B5EF4-FFF2-40B4-BE49-F238E27FC236}">
                <a16:creationId xmlns:a16="http://schemas.microsoft.com/office/drawing/2014/main" id="{CCC3BF56-DDA3-58F7-6129-7944E3A1E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637" y="3756047"/>
            <a:ext cx="3547719" cy="137759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125D0ED7-B116-499D-B6C5-9B1C1FD13F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46272"/>
            <a:ext cx="10515600" cy="132556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it-IT" sz="2000" b="1" kern="1200">
                <a:solidFill>
                  <a:srgbClr val="BD2B0B"/>
                </a:solidFill>
                <a:effectLst/>
                <a:latin typeface="Montserrat" pitchFamily="2" charset="0"/>
                <a:ea typeface="+mn-ea"/>
                <a:cs typeface="+mn-cs"/>
              </a:rPr>
              <a:t>Data Steward in </a:t>
            </a:r>
            <a:r>
              <a:rPr lang="it-IT" sz="2000" b="1" kern="1200" err="1">
                <a:solidFill>
                  <a:srgbClr val="BD2B0B"/>
                </a:solidFill>
                <a:effectLst/>
                <a:latin typeface="Montserrat" pitchFamily="2" charset="0"/>
                <a:ea typeface="+mn-ea"/>
                <a:cs typeface="+mn-cs"/>
              </a:rPr>
              <a:t>Unibo</a:t>
            </a:r>
            <a:endParaRPr lang="it-IT">
              <a:effectLst/>
            </a:endParaRPr>
          </a:p>
          <a:p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FBD192D-08A0-441C-A5F1-B01A051794BE}"/>
              </a:ext>
            </a:extLst>
          </p:cNvPr>
          <p:cNvGrpSpPr/>
          <p:nvPr/>
        </p:nvGrpSpPr>
        <p:grpSpPr>
          <a:xfrm>
            <a:off x="118833" y="6165304"/>
            <a:ext cx="438489" cy="429858"/>
            <a:chOff x="544943" y="6122901"/>
            <a:chExt cx="588659" cy="652816"/>
          </a:xfrm>
        </p:grpSpPr>
        <p:grpSp>
          <p:nvGrpSpPr>
            <p:cNvPr id="12" name="Google Shape;7481;p185">
              <a:extLst>
                <a:ext uri="{FF2B5EF4-FFF2-40B4-BE49-F238E27FC236}">
                  <a16:creationId xmlns:a16="http://schemas.microsoft.com/office/drawing/2014/main" id="{C6B97AC3-269D-4582-BEDD-440C4FABD065}"/>
                </a:ext>
              </a:extLst>
            </p:cNvPr>
            <p:cNvGrpSpPr/>
            <p:nvPr/>
          </p:nvGrpSpPr>
          <p:grpSpPr>
            <a:xfrm>
              <a:off x="656426" y="6122901"/>
              <a:ext cx="363548" cy="369974"/>
              <a:chOff x="-40372575" y="3604550"/>
              <a:chExt cx="311150" cy="316650"/>
            </a:xfrm>
          </p:grpSpPr>
          <p:sp>
            <p:nvSpPr>
              <p:cNvPr id="14" name="Google Shape;7482;p185">
                <a:extLst>
                  <a:ext uri="{FF2B5EF4-FFF2-40B4-BE49-F238E27FC236}">
                    <a16:creationId xmlns:a16="http://schemas.microsoft.com/office/drawing/2014/main" id="{DCBC8261-F9AB-4F32-9C8E-515C28F77A7E}"/>
                  </a:ext>
                </a:extLst>
              </p:cNvPr>
              <p:cNvSpPr/>
              <p:nvPr/>
            </p:nvSpPr>
            <p:spPr>
              <a:xfrm>
                <a:off x="-40372575" y="3604550"/>
                <a:ext cx="311150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5379" extrusionOk="0">
                    <a:moveTo>
                      <a:pt x="3088" y="0"/>
                    </a:moveTo>
                    <a:cubicBezTo>
                      <a:pt x="1639" y="0"/>
                      <a:pt x="316" y="1008"/>
                      <a:pt x="95" y="2489"/>
                    </a:cubicBezTo>
                    <a:cubicBezTo>
                      <a:pt x="1" y="3214"/>
                      <a:pt x="190" y="3938"/>
                      <a:pt x="568" y="4506"/>
                    </a:cubicBezTo>
                    <a:cubicBezTo>
                      <a:pt x="962" y="5071"/>
                      <a:pt x="1607" y="5366"/>
                      <a:pt x="2240" y="5366"/>
                    </a:cubicBezTo>
                    <a:cubicBezTo>
                      <a:pt x="2772" y="5366"/>
                      <a:pt x="3296" y="5157"/>
                      <a:pt x="3655" y="4726"/>
                    </a:cubicBezTo>
                    <a:cubicBezTo>
                      <a:pt x="4569" y="3655"/>
                      <a:pt x="3844" y="2489"/>
                      <a:pt x="2836" y="2489"/>
                    </a:cubicBezTo>
                    <a:cubicBezTo>
                      <a:pt x="2584" y="2489"/>
                      <a:pt x="2427" y="2678"/>
                      <a:pt x="2427" y="2899"/>
                    </a:cubicBezTo>
                    <a:cubicBezTo>
                      <a:pt x="2427" y="3151"/>
                      <a:pt x="2616" y="3308"/>
                      <a:pt x="2836" y="3340"/>
                    </a:cubicBezTo>
                    <a:cubicBezTo>
                      <a:pt x="3057" y="3340"/>
                      <a:pt x="3214" y="3529"/>
                      <a:pt x="3214" y="3749"/>
                    </a:cubicBezTo>
                    <a:cubicBezTo>
                      <a:pt x="3214" y="3970"/>
                      <a:pt x="3025" y="4127"/>
                      <a:pt x="2836" y="4127"/>
                    </a:cubicBezTo>
                    <a:cubicBezTo>
                      <a:pt x="2049" y="4127"/>
                      <a:pt x="1450" y="3434"/>
                      <a:pt x="1608" y="2584"/>
                    </a:cubicBezTo>
                    <a:cubicBezTo>
                      <a:pt x="1754" y="1999"/>
                      <a:pt x="2279" y="1632"/>
                      <a:pt x="2882" y="1632"/>
                    </a:cubicBezTo>
                    <a:cubicBezTo>
                      <a:pt x="2930" y="1632"/>
                      <a:pt x="2977" y="1634"/>
                      <a:pt x="3025" y="1639"/>
                    </a:cubicBezTo>
                    <a:cubicBezTo>
                      <a:pt x="3624" y="1733"/>
                      <a:pt x="4128" y="2048"/>
                      <a:pt x="4474" y="2489"/>
                    </a:cubicBezTo>
                    <a:lnTo>
                      <a:pt x="7908" y="2489"/>
                    </a:lnTo>
                    <a:cubicBezTo>
                      <a:pt x="8255" y="2017"/>
                      <a:pt x="8759" y="1702"/>
                      <a:pt x="9358" y="1639"/>
                    </a:cubicBezTo>
                    <a:cubicBezTo>
                      <a:pt x="9406" y="1634"/>
                      <a:pt x="9453" y="1632"/>
                      <a:pt x="9501" y="1632"/>
                    </a:cubicBezTo>
                    <a:cubicBezTo>
                      <a:pt x="10104" y="1632"/>
                      <a:pt x="10629" y="1999"/>
                      <a:pt x="10775" y="2584"/>
                    </a:cubicBezTo>
                    <a:cubicBezTo>
                      <a:pt x="10964" y="3434"/>
                      <a:pt x="10334" y="4127"/>
                      <a:pt x="9547" y="4127"/>
                    </a:cubicBezTo>
                    <a:cubicBezTo>
                      <a:pt x="9326" y="4127"/>
                      <a:pt x="9137" y="3938"/>
                      <a:pt x="9137" y="3749"/>
                    </a:cubicBezTo>
                    <a:cubicBezTo>
                      <a:pt x="9137" y="3497"/>
                      <a:pt x="9326" y="3340"/>
                      <a:pt x="9547" y="3340"/>
                    </a:cubicBezTo>
                    <a:cubicBezTo>
                      <a:pt x="9799" y="3340"/>
                      <a:pt x="9956" y="3151"/>
                      <a:pt x="9956" y="2899"/>
                    </a:cubicBezTo>
                    <a:cubicBezTo>
                      <a:pt x="9956" y="2678"/>
                      <a:pt x="9767" y="2521"/>
                      <a:pt x="9547" y="2489"/>
                    </a:cubicBezTo>
                    <a:cubicBezTo>
                      <a:pt x="8539" y="2489"/>
                      <a:pt x="7814" y="3686"/>
                      <a:pt x="8728" y="4726"/>
                    </a:cubicBezTo>
                    <a:cubicBezTo>
                      <a:pt x="9099" y="5169"/>
                      <a:pt x="9626" y="5379"/>
                      <a:pt x="10158" y="5379"/>
                    </a:cubicBezTo>
                    <a:cubicBezTo>
                      <a:pt x="10800" y="5379"/>
                      <a:pt x="11451" y="5074"/>
                      <a:pt x="11847" y="4506"/>
                    </a:cubicBezTo>
                    <a:cubicBezTo>
                      <a:pt x="12225" y="3970"/>
                      <a:pt x="12445" y="3277"/>
                      <a:pt x="12319" y="2489"/>
                    </a:cubicBezTo>
                    <a:cubicBezTo>
                      <a:pt x="12130" y="1008"/>
                      <a:pt x="10775" y="0"/>
                      <a:pt x="93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5" name="Google Shape;7483;p18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A367530-C342-4F63-B20E-E3C3BBC3F008}"/>
                  </a:ext>
                </a:extLst>
              </p:cNvPr>
              <p:cNvSpPr/>
              <p:nvPr/>
            </p:nvSpPr>
            <p:spPr>
              <a:xfrm>
                <a:off x="-40312700" y="3730575"/>
                <a:ext cx="1851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625" extrusionOk="0">
                    <a:moveTo>
                      <a:pt x="2426" y="0"/>
                    </a:moveTo>
                    <a:lnTo>
                      <a:pt x="2426" y="5639"/>
                    </a:lnTo>
                    <a:cubicBezTo>
                      <a:pt x="2426" y="5860"/>
                      <a:pt x="2237" y="6017"/>
                      <a:pt x="2048" y="6017"/>
                    </a:cubicBezTo>
                    <a:cubicBezTo>
                      <a:pt x="1796" y="6017"/>
                      <a:pt x="1638" y="5828"/>
                      <a:pt x="1638" y="5639"/>
                    </a:cubicBezTo>
                    <a:lnTo>
                      <a:pt x="1638" y="473"/>
                    </a:lnTo>
                    <a:cubicBezTo>
                      <a:pt x="1229" y="851"/>
                      <a:pt x="630" y="1103"/>
                      <a:pt x="0" y="1134"/>
                    </a:cubicBezTo>
                    <a:lnTo>
                      <a:pt x="0" y="7246"/>
                    </a:lnTo>
                    <a:cubicBezTo>
                      <a:pt x="0" y="7467"/>
                      <a:pt x="189" y="7624"/>
                      <a:pt x="378" y="7624"/>
                    </a:cubicBezTo>
                    <a:lnTo>
                      <a:pt x="6994" y="7624"/>
                    </a:lnTo>
                    <a:cubicBezTo>
                      <a:pt x="7246" y="7624"/>
                      <a:pt x="7404" y="7435"/>
                      <a:pt x="7404" y="7246"/>
                    </a:cubicBezTo>
                    <a:lnTo>
                      <a:pt x="7404" y="1134"/>
                    </a:lnTo>
                    <a:cubicBezTo>
                      <a:pt x="6774" y="1071"/>
                      <a:pt x="6175" y="788"/>
                      <a:pt x="5734" y="315"/>
                    </a:cubicBezTo>
                    <a:lnTo>
                      <a:pt x="5734" y="5639"/>
                    </a:lnTo>
                    <a:cubicBezTo>
                      <a:pt x="5734" y="5860"/>
                      <a:pt x="5545" y="6017"/>
                      <a:pt x="5324" y="6017"/>
                    </a:cubicBezTo>
                    <a:cubicBezTo>
                      <a:pt x="5072" y="6017"/>
                      <a:pt x="4915" y="5828"/>
                      <a:pt x="4915" y="5639"/>
                    </a:cubicBezTo>
                    <a:lnTo>
                      <a:pt x="4915" y="0"/>
                    </a:lnTo>
                    <a:lnTo>
                      <a:pt x="4096" y="0"/>
                    </a:lnTo>
                    <a:lnTo>
                      <a:pt x="4096" y="5639"/>
                    </a:lnTo>
                    <a:cubicBezTo>
                      <a:pt x="4096" y="5860"/>
                      <a:pt x="3907" y="6017"/>
                      <a:pt x="3686" y="6017"/>
                    </a:cubicBezTo>
                    <a:cubicBezTo>
                      <a:pt x="3466" y="6017"/>
                      <a:pt x="3277" y="5828"/>
                      <a:pt x="3277" y="5639"/>
                    </a:cubicBez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16" name="Google Shape;7484;p185">
                <a:extLst>
                  <a:ext uri="{FF2B5EF4-FFF2-40B4-BE49-F238E27FC236}">
                    <a16:creationId xmlns:a16="http://schemas.microsoft.com/office/drawing/2014/main" id="{7608942F-1A43-40A1-9EE2-64CF30AC6B97}"/>
                  </a:ext>
                </a:extLst>
              </p:cNvPr>
              <p:cNvSpPr/>
              <p:nvPr/>
            </p:nvSpPr>
            <p:spPr>
              <a:xfrm>
                <a:off x="-40250475" y="3688025"/>
                <a:ext cx="669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820" extrusionOk="0">
                    <a:moveTo>
                      <a:pt x="0" y="1"/>
                    </a:moveTo>
                    <a:cubicBezTo>
                      <a:pt x="32" y="127"/>
                      <a:pt x="32" y="284"/>
                      <a:pt x="32" y="379"/>
                    </a:cubicBezTo>
                    <a:cubicBezTo>
                      <a:pt x="32" y="536"/>
                      <a:pt x="32" y="662"/>
                      <a:pt x="0" y="788"/>
                    </a:cubicBezTo>
                    <a:lnTo>
                      <a:pt x="2666" y="788"/>
                    </a:lnTo>
                    <a:cubicBezTo>
                      <a:pt x="2615" y="649"/>
                      <a:pt x="2615" y="555"/>
                      <a:pt x="2615" y="379"/>
                    </a:cubicBezTo>
                    <a:cubicBezTo>
                      <a:pt x="2615" y="284"/>
                      <a:pt x="2615" y="127"/>
                      <a:pt x="2678" y="1"/>
                    </a:cubicBezTo>
                    <a:close/>
                    <a:moveTo>
                      <a:pt x="2666" y="788"/>
                    </a:moveTo>
                    <a:cubicBezTo>
                      <a:pt x="2670" y="799"/>
                      <a:pt x="2674" y="809"/>
                      <a:pt x="2678" y="820"/>
                    </a:cubicBezTo>
                    <a:lnTo>
                      <a:pt x="2678" y="78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B356F53-6992-4AE1-8000-307781602953}"/>
                </a:ext>
              </a:extLst>
            </p:cNvPr>
            <p:cNvSpPr txBox="1"/>
            <p:nvPr/>
          </p:nvSpPr>
          <p:spPr>
            <a:xfrm>
              <a:off x="544943" y="6518640"/>
              <a:ext cx="588659" cy="257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500">
                  <a:latin typeface="Montserrat" panose="00000500000000000000" pitchFamily="2" charset="0"/>
                </a:rPr>
                <a:t>INDICE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899266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8540CCD6F9CD14A98359F632C14FE5B" ma:contentTypeVersion="15" ma:contentTypeDescription="Creare un nuovo documento." ma:contentTypeScope="" ma:versionID="7066080cfb3f30f37e2a70d6b5318737">
  <xsd:schema xmlns:xsd="http://www.w3.org/2001/XMLSchema" xmlns:xs="http://www.w3.org/2001/XMLSchema" xmlns:p="http://schemas.microsoft.com/office/2006/metadata/properties" xmlns:ns2="0f12eaa5-22da-4cde-9aac-2d54c8c43af4" xmlns:ns3="2a8e5ea7-13ff-4b0a-a412-2f66aa44d3ee" targetNamespace="http://schemas.microsoft.com/office/2006/metadata/properties" ma:root="true" ma:fieldsID="5cd570ccadb5bd8e02a6433f8860c364" ns2:_="" ns3:_="">
    <xsd:import namespace="0f12eaa5-22da-4cde-9aac-2d54c8c43af4"/>
    <xsd:import namespace="2a8e5ea7-13ff-4b0a-a412-2f66aa44d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2eaa5-22da-4cde-9aac-2d54c8c43a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Tag immagine" ma:readOnly="false" ma:fieldId="{5cf76f15-5ced-4ddc-b409-7134ff3c332f}" ma:taxonomyMulti="true" ma:sspId="f77b169b-7464-4c14-89c9-ab876efcba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e5ea7-13ff-4b0a-a412-2f66aa44d3e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5dd1e41-0f0a-4822-bdbd-8ee4f95889ee}" ma:internalName="TaxCatchAll" ma:showField="CatchAllData" ma:web="2a8e5ea7-13ff-4b0a-a412-2f66aa44d3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8e5ea7-13ff-4b0a-a412-2f66aa44d3ee" xsi:nil="true"/>
    <lcf76f155ced4ddcb4097134ff3c332f xmlns="0f12eaa5-22da-4cde-9aac-2d54c8c43af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A970E1-D50B-4308-8E14-220EEF5355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2eaa5-22da-4cde-9aac-2d54c8c43af4"/>
    <ds:schemaRef ds:uri="2a8e5ea7-13ff-4b0a-a412-2f66aa44d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887AB-5946-410E-8AF1-6B1C7A3252D6}">
  <ds:schemaRefs>
    <ds:schemaRef ds:uri="0f12eaa5-22da-4cde-9aac-2d54c8c43af4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a8e5ea7-13ff-4b0a-a412-2f66aa44d3ee"/>
  </ds:schemaRefs>
</ds:datastoreItem>
</file>

<file path=customXml/itemProps3.xml><?xml version="1.0" encoding="utf-8"?>
<ds:datastoreItem xmlns:ds="http://schemas.openxmlformats.org/officeDocument/2006/customXml" ds:itemID="{5E41E0F2-75DA-4054-8F47-5511202CAC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3143</Words>
  <Application>Microsoft Office PowerPoint</Application>
  <PresentationFormat>Widescreen</PresentationFormat>
  <Paragraphs>363</Paragraphs>
  <Slides>32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Montserrat</vt:lpstr>
      <vt:lpstr>Wingdings</vt:lpstr>
      <vt:lpstr>COPERTINA</vt:lpstr>
      <vt:lpstr>DIAPOSITIVE</vt:lpstr>
      <vt:lpstr>CHIUSURA</vt:lpstr>
      <vt:lpstr>Presentazione standard di PowerPoint</vt:lpstr>
      <vt:lpstr>Indice </vt:lpstr>
      <vt:lpstr>Presentazione standard di PowerPoint</vt:lpstr>
      <vt:lpstr>Presentazione standard di PowerPoint</vt:lpstr>
      <vt:lpstr>Come gestire i dati della ricerca? </vt:lpstr>
      <vt:lpstr>Principi FAIR </vt:lpstr>
      <vt:lpstr>Open Science </vt:lpstr>
      <vt:lpstr>Professione di supporto - Europa </vt:lpstr>
      <vt:lpstr>Data Steward in Unibo </vt:lpstr>
      <vt:lpstr>Ruolo dei Data Steward in Unibo </vt:lpstr>
      <vt:lpstr>Qual è il contesto </vt:lpstr>
      <vt:lpstr>Strategie di supporto </vt:lpstr>
      <vt:lpstr>Presentazione standard di PowerPoint</vt:lpstr>
      <vt:lpstr>Principali azioni di supporto </vt:lpstr>
      <vt:lpstr>Privacy, Etica, IPR </vt:lpstr>
      <vt:lpstr>Data Management Plan – Cos’è </vt:lpstr>
      <vt:lpstr>Data Management Plan – Vantaggi </vt:lpstr>
      <vt:lpstr>Data Management Plan – Reazione media dei ricercatori </vt:lpstr>
      <vt:lpstr>Supporto DMP HE progetti coordinati, Unibo coordinatore con DMP – Percorso Caso 1 </vt:lpstr>
      <vt:lpstr>Caso 1 – Strumenti di supporto </vt:lpstr>
      <vt:lpstr>Supporto DMP HE progetti mono-beneficiari – Percorso Caso 2 </vt:lpstr>
      <vt:lpstr>Caso 2 – Strumenti di supporto </vt:lpstr>
      <vt:lpstr>Supporto light – Percorso Caso 3 </vt:lpstr>
      <vt:lpstr>Ruolo Biblioteche </vt:lpstr>
      <vt:lpstr>Riassumendo – Tipologie di supporto </vt:lpstr>
      <vt:lpstr>Riassumendo – Quando contattarci? </vt:lpstr>
      <vt:lpstr>Riassumendo – Differenze tra gestione dei dati e del progetto </vt:lpstr>
      <vt:lpstr>Riassumendo – Persone coinvolte </vt:lpstr>
      <vt:lpstr>Punti Principali </vt:lpstr>
      <vt:lpstr>Prossimi eventi </vt:lpstr>
      <vt:lpstr>Contatti </vt:lpstr>
      <vt:lpstr>Presentazione standard di PowerPoint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Mario Marino</cp:lastModifiedBy>
  <cp:revision>6</cp:revision>
  <cp:lastPrinted>2023-04-28T08:43:41Z</cp:lastPrinted>
  <dcterms:created xsi:type="dcterms:W3CDTF">2017-11-13T10:11:35Z</dcterms:created>
  <dcterms:modified xsi:type="dcterms:W3CDTF">2023-05-04T08:03:12Z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0x01010048540CCD6F9CD14A98359F632C14FE5B</vt:lpwstr>
  </property>
  <property fmtid="{D5CDD505-2E9C-101B-9397-08002B2CF9AE}" pid="3" name="MediaServiceImageTags">
    <vt:lpwstr/>
  </property>
</Properties>
</file>