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71" r:id="rId6"/>
    <p:sldMasterId id="2147483700" r:id="rId7"/>
    <p:sldMasterId id="2147483701" r:id="rId8"/>
  </p:sldMasterIdLst>
  <p:notesMasterIdLst>
    <p:notesMasterId r:id="rId28"/>
  </p:notesMasterIdLst>
  <p:handoutMasterIdLst>
    <p:handoutMasterId r:id="rId29"/>
  </p:handoutMasterIdLst>
  <p:sldIdLst>
    <p:sldId id="263" r:id="rId9"/>
    <p:sldId id="1038" r:id="rId10"/>
    <p:sldId id="1034" r:id="rId11"/>
    <p:sldId id="1033" r:id="rId12"/>
    <p:sldId id="1036" r:id="rId13"/>
    <p:sldId id="1030" r:id="rId14"/>
    <p:sldId id="264" r:id="rId15"/>
    <p:sldId id="265" r:id="rId16"/>
    <p:sldId id="1031" r:id="rId17"/>
    <p:sldId id="1017" r:id="rId18"/>
    <p:sldId id="1037" r:id="rId19"/>
    <p:sldId id="1021" r:id="rId20"/>
    <p:sldId id="1022" r:id="rId21"/>
    <p:sldId id="1027" r:id="rId22"/>
    <p:sldId id="1028" r:id="rId23"/>
    <p:sldId id="1029" r:id="rId24"/>
    <p:sldId id="1023" r:id="rId25"/>
    <p:sldId id="1020" r:id="rId26"/>
    <p:sldId id="267" r:id="rId2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ulia Caldoni" initials="GC" lastIdx="2" clrIdx="0">
    <p:extLst>
      <p:ext uri="{19B8F6BF-5375-455C-9EA6-DF929625EA0E}">
        <p15:presenceInfo xmlns:p15="http://schemas.microsoft.com/office/powerpoint/2012/main" userId="S::giulia.caldoni2@unibo.it::b6e24d82-ee8e-488d-a660-2433b58fc288" providerId="AD"/>
      </p:ext>
    </p:extLst>
  </p:cmAuthor>
  <p:cmAuthor id="2" name="Bianca Gualandi" initials="BG" lastIdx="5" clrIdx="1">
    <p:extLst>
      <p:ext uri="{19B8F6BF-5375-455C-9EA6-DF929625EA0E}">
        <p15:presenceInfo xmlns:p15="http://schemas.microsoft.com/office/powerpoint/2012/main" userId="S::bianca.gualandi4@unibo.it::c4efc3e2-1582-4c76-9909-ab796cb47181" providerId="AD"/>
      </p:ext>
    </p:extLst>
  </p:cmAuthor>
  <p:cmAuthor id="3" name="Chiara Basalti" initials="CB" lastIdx="1" clrIdx="2">
    <p:extLst>
      <p:ext uri="{19B8F6BF-5375-455C-9EA6-DF929625EA0E}">
        <p15:presenceInfo xmlns:p15="http://schemas.microsoft.com/office/powerpoint/2012/main" userId="S::chiara.basalti@unibo.it::2ca05bf9-4e83-462b-8ad8-875ac2de87d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2B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7DDB57-1773-4701-6E7C-5598720AEC39}" v="5" dt="2023-04-11T14:08:18.395"/>
    <p1510:client id="{412CF806-39D6-60E4-10C5-B60392CAB302}" v="64" dt="2023-04-12T13:40:31.513"/>
    <p1510:client id="{4FF8836C-9562-F2DA-D480-E3802AA5B1FD}" v="2" dt="2023-04-12T16:06:07.008"/>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8"/>
  </p:normalViewPr>
  <p:slideViewPr>
    <p:cSldViewPr snapToGrid="0">
      <p:cViewPr varScale="1">
        <p:scale>
          <a:sx n="108" d="100"/>
          <a:sy n="108" d="100"/>
        </p:scale>
        <p:origin x="67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Master" Target="slideMasters/slideMaster5.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BE5B2D-6F89-BB42-B140-C4B6C9877216}" type="doc">
      <dgm:prSet loTypeId="urn:microsoft.com/office/officeart/2005/8/layout/cycle6" loCatId="relationship" qsTypeId="urn:microsoft.com/office/officeart/2005/8/quickstyle/simple1" qsCatId="simple" csTypeId="urn:microsoft.com/office/officeart/2005/8/colors/colorful3" csCatId="colorful" phldr="1"/>
      <dgm:spPr/>
      <dgm:t>
        <a:bodyPr/>
        <a:lstStyle/>
        <a:p>
          <a:endParaRPr lang="it-IT"/>
        </a:p>
      </dgm:t>
    </dgm:pt>
    <dgm:pt modelId="{7E10F900-2CF7-3243-8A06-3902FCD1660C}">
      <dgm:prSet custT="1"/>
      <dgm:spPr/>
      <dgm:t>
        <a:bodyPr/>
        <a:lstStyle/>
        <a:p>
          <a:r>
            <a:rPr lang="it-IT" sz="1400" dirty="0"/>
            <a:t>14 membri</a:t>
          </a:r>
        </a:p>
      </dgm:t>
    </dgm:pt>
    <dgm:pt modelId="{B2137953-EBA2-C040-993C-42B55737142E}" type="parTrans" cxnId="{52947C5A-E96D-9145-ABB5-68E4022626F2}">
      <dgm:prSet/>
      <dgm:spPr/>
      <dgm:t>
        <a:bodyPr/>
        <a:lstStyle/>
        <a:p>
          <a:endParaRPr lang="it-IT" sz="1400"/>
        </a:p>
      </dgm:t>
    </dgm:pt>
    <dgm:pt modelId="{37EE5A89-48C1-0E4B-9022-5C26C436E935}" type="sibTrans" cxnId="{52947C5A-E96D-9145-ABB5-68E4022626F2}">
      <dgm:prSet/>
      <dgm:spPr/>
      <dgm:t>
        <a:bodyPr/>
        <a:lstStyle/>
        <a:p>
          <a:endParaRPr lang="it-IT" sz="1400"/>
        </a:p>
      </dgm:t>
    </dgm:pt>
    <dgm:pt modelId="{3B7DC698-756E-6544-8502-000ACC549CD7}">
      <dgm:prSet custT="1"/>
      <dgm:spPr/>
      <dgm:t>
        <a:bodyPr/>
        <a:lstStyle/>
        <a:p>
          <a:r>
            <a:rPr lang="it-IT" sz="1400"/>
            <a:t>Docenti con competenze Open Science</a:t>
          </a:r>
        </a:p>
      </dgm:t>
    </dgm:pt>
    <dgm:pt modelId="{47B413A6-465C-AE46-BFB7-4A888BF3202F}" type="parTrans" cxnId="{E4C4DDC8-E759-8141-B55B-05484509C86A}">
      <dgm:prSet/>
      <dgm:spPr/>
      <dgm:t>
        <a:bodyPr/>
        <a:lstStyle/>
        <a:p>
          <a:endParaRPr lang="it-IT" sz="1400"/>
        </a:p>
      </dgm:t>
    </dgm:pt>
    <dgm:pt modelId="{5DF51F5F-F603-B643-8E47-ADF663EAE7FA}" type="sibTrans" cxnId="{E4C4DDC8-E759-8141-B55B-05484509C86A}">
      <dgm:prSet/>
      <dgm:spPr/>
      <dgm:t>
        <a:bodyPr/>
        <a:lstStyle/>
        <a:p>
          <a:endParaRPr lang="it-IT" sz="1400"/>
        </a:p>
      </dgm:t>
    </dgm:pt>
    <dgm:pt modelId="{5ED5B9C1-C912-6D44-998E-2CC099111848}">
      <dgm:prSet custT="1"/>
      <dgm:spPr/>
      <dgm:t>
        <a:bodyPr/>
        <a:lstStyle/>
        <a:p>
          <a:r>
            <a:rPr lang="it-IT" sz="1400"/>
            <a:t>Personale TA da 5 aree (trasversalità)</a:t>
          </a:r>
        </a:p>
      </dgm:t>
    </dgm:pt>
    <dgm:pt modelId="{6FE64593-B3FF-0542-9202-3BAE13278AB2}" type="parTrans" cxnId="{A4B28632-9E5D-374A-8810-D40EC0623B84}">
      <dgm:prSet/>
      <dgm:spPr/>
      <dgm:t>
        <a:bodyPr/>
        <a:lstStyle/>
        <a:p>
          <a:endParaRPr lang="it-IT" sz="1400"/>
        </a:p>
      </dgm:t>
    </dgm:pt>
    <dgm:pt modelId="{9CFC5360-6763-4A40-8F6C-B378EC0DEA27}" type="sibTrans" cxnId="{A4B28632-9E5D-374A-8810-D40EC0623B84}">
      <dgm:prSet/>
      <dgm:spPr/>
      <dgm:t>
        <a:bodyPr/>
        <a:lstStyle/>
        <a:p>
          <a:endParaRPr lang="it-IT" sz="1400"/>
        </a:p>
      </dgm:t>
    </dgm:pt>
    <dgm:pt modelId="{E91C414F-1AA3-254D-95C0-2B483D0B4A87}" type="pres">
      <dgm:prSet presAssocID="{57BE5B2D-6F89-BB42-B140-C4B6C9877216}" presName="cycle" presStyleCnt="0">
        <dgm:presLayoutVars>
          <dgm:dir/>
          <dgm:resizeHandles val="exact"/>
        </dgm:presLayoutVars>
      </dgm:prSet>
      <dgm:spPr/>
    </dgm:pt>
    <dgm:pt modelId="{3A8C54F2-C64F-4640-81B8-5E22BDF2E62E}" type="pres">
      <dgm:prSet presAssocID="{7E10F900-2CF7-3243-8A06-3902FCD1660C}" presName="node" presStyleLbl="node1" presStyleIdx="0" presStyleCnt="3">
        <dgm:presLayoutVars>
          <dgm:bulletEnabled val="1"/>
        </dgm:presLayoutVars>
      </dgm:prSet>
      <dgm:spPr/>
    </dgm:pt>
    <dgm:pt modelId="{89263E99-FC4C-0649-AEF4-AFA1F4B51711}" type="pres">
      <dgm:prSet presAssocID="{7E10F900-2CF7-3243-8A06-3902FCD1660C}" presName="spNode" presStyleCnt="0"/>
      <dgm:spPr/>
    </dgm:pt>
    <dgm:pt modelId="{E3407D81-208E-3A4C-B7F3-73B1E6694412}" type="pres">
      <dgm:prSet presAssocID="{37EE5A89-48C1-0E4B-9022-5C26C436E935}" presName="sibTrans" presStyleLbl="sibTrans1D1" presStyleIdx="0" presStyleCnt="3"/>
      <dgm:spPr/>
    </dgm:pt>
    <dgm:pt modelId="{9CA142E0-71FE-0B4A-A2AD-74EEEB317C51}" type="pres">
      <dgm:prSet presAssocID="{3B7DC698-756E-6544-8502-000ACC549CD7}" presName="node" presStyleLbl="node1" presStyleIdx="1" presStyleCnt="3">
        <dgm:presLayoutVars>
          <dgm:bulletEnabled val="1"/>
        </dgm:presLayoutVars>
      </dgm:prSet>
      <dgm:spPr/>
    </dgm:pt>
    <dgm:pt modelId="{3943578E-31E5-4E44-ACF5-A64FE259E748}" type="pres">
      <dgm:prSet presAssocID="{3B7DC698-756E-6544-8502-000ACC549CD7}" presName="spNode" presStyleCnt="0"/>
      <dgm:spPr/>
    </dgm:pt>
    <dgm:pt modelId="{FEC822DE-0DC0-414E-973E-FAE01DC2EED8}" type="pres">
      <dgm:prSet presAssocID="{5DF51F5F-F603-B643-8E47-ADF663EAE7FA}" presName="sibTrans" presStyleLbl="sibTrans1D1" presStyleIdx="1" presStyleCnt="3"/>
      <dgm:spPr/>
    </dgm:pt>
    <dgm:pt modelId="{5627B003-9E2D-7A4B-802A-99064A068292}" type="pres">
      <dgm:prSet presAssocID="{5ED5B9C1-C912-6D44-998E-2CC099111848}" presName="node" presStyleLbl="node1" presStyleIdx="2" presStyleCnt="3">
        <dgm:presLayoutVars>
          <dgm:bulletEnabled val="1"/>
        </dgm:presLayoutVars>
      </dgm:prSet>
      <dgm:spPr/>
    </dgm:pt>
    <dgm:pt modelId="{FAD5515A-5258-914B-BD56-22E27571D68C}" type="pres">
      <dgm:prSet presAssocID="{5ED5B9C1-C912-6D44-998E-2CC099111848}" presName="spNode" presStyleCnt="0"/>
      <dgm:spPr/>
    </dgm:pt>
    <dgm:pt modelId="{1ED85FD7-02EF-8E42-A3CD-3BA81C70C775}" type="pres">
      <dgm:prSet presAssocID="{9CFC5360-6763-4A40-8F6C-B378EC0DEA27}" presName="sibTrans" presStyleLbl="sibTrans1D1" presStyleIdx="2" presStyleCnt="3"/>
      <dgm:spPr/>
    </dgm:pt>
  </dgm:ptLst>
  <dgm:cxnLst>
    <dgm:cxn modelId="{5E57D225-E3A3-C54C-BABD-5742CF7122BF}" type="presOf" srcId="{5DF51F5F-F603-B643-8E47-ADF663EAE7FA}" destId="{FEC822DE-0DC0-414E-973E-FAE01DC2EED8}" srcOrd="0" destOrd="0" presId="urn:microsoft.com/office/officeart/2005/8/layout/cycle6"/>
    <dgm:cxn modelId="{A4B28632-9E5D-374A-8810-D40EC0623B84}" srcId="{57BE5B2D-6F89-BB42-B140-C4B6C9877216}" destId="{5ED5B9C1-C912-6D44-998E-2CC099111848}" srcOrd="2" destOrd="0" parTransId="{6FE64593-B3FF-0542-9202-3BAE13278AB2}" sibTransId="{9CFC5360-6763-4A40-8F6C-B378EC0DEA27}"/>
    <dgm:cxn modelId="{2C66CA4D-6F0B-4648-9767-6D3C56464B0F}" type="presOf" srcId="{5ED5B9C1-C912-6D44-998E-2CC099111848}" destId="{5627B003-9E2D-7A4B-802A-99064A068292}" srcOrd="0" destOrd="0" presId="urn:microsoft.com/office/officeart/2005/8/layout/cycle6"/>
    <dgm:cxn modelId="{52947C5A-E96D-9145-ABB5-68E4022626F2}" srcId="{57BE5B2D-6F89-BB42-B140-C4B6C9877216}" destId="{7E10F900-2CF7-3243-8A06-3902FCD1660C}" srcOrd="0" destOrd="0" parTransId="{B2137953-EBA2-C040-993C-42B55737142E}" sibTransId="{37EE5A89-48C1-0E4B-9022-5C26C436E935}"/>
    <dgm:cxn modelId="{4DD2E088-62A2-CF4D-8740-9A02B50ACFE5}" type="presOf" srcId="{37EE5A89-48C1-0E4B-9022-5C26C436E935}" destId="{E3407D81-208E-3A4C-B7F3-73B1E6694412}" srcOrd="0" destOrd="0" presId="urn:microsoft.com/office/officeart/2005/8/layout/cycle6"/>
    <dgm:cxn modelId="{D9FC19A4-3AA6-5440-9573-E366C3ECB74F}" type="presOf" srcId="{3B7DC698-756E-6544-8502-000ACC549CD7}" destId="{9CA142E0-71FE-0B4A-A2AD-74EEEB317C51}" srcOrd="0" destOrd="0" presId="urn:microsoft.com/office/officeart/2005/8/layout/cycle6"/>
    <dgm:cxn modelId="{E4C4DDC8-E759-8141-B55B-05484509C86A}" srcId="{57BE5B2D-6F89-BB42-B140-C4B6C9877216}" destId="{3B7DC698-756E-6544-8502-000ACC549CD7}" srcOrd="1" destOrd="0" parTransId="{47B413A6-465C-AE46-BFB7-4A888BF3202F}" sibTransId="{5DF51F5F-F603-B643-8E47-ADF663EAE7FA}"/>
    <dgm:cxn modelId="{75F6D7D6-7D62-1F41-995C-174DC551F6EF}" type="presOf" srcId="{9CFC5360-6763-4A40-8F6C-B378EC0DEA27}" destId="{1ED85FD7-02EF-8E42-A3CD-3BA81C70C775}" srcOrd="0" destOrd="0" presId="urn:microsoft.com/office/officeart/2005/8/layout/cycle6"/>
    <dgm:cxn modelId="{E265EBE1-D3B6-254E-B63A-1A79D40AC64D}" type="presOf" srcId="{57BE5B2D-6F89-BB42-B140-C4B6C9877216}" destId="{E91C414F-1AA3-254D-95C0-2B483D0B4A87}" srcOrd="0" destOrd="0" presId="urn:microsoft.com/office/officeart/2005/8/layout/cycle6"/>
    <dgm:cxn modelId="{73F7B0EE-B9B2-6E4A-BE35-40AFDCBCF336}" type="presOf" srcId="{7E10F900-2CF7-3243-8A06-3902FCD1660C}" destId="{3A8C54F2-C64F-4640-81B8-5E22BDF2E62E}" srcOrd="0" destOrd="0" presId="urn:microsoft.com/office/officeart/2005/8/layout/cycle6"/>
    <dgm:cxn modelId="{94560C28-A707-3343-A9CC-45A3493A7A5F}" type="presParOf" srcId="{E91C414F-1AA3-254D-95C0-2B483D0B4A87}" destId="{3A8C54F2-C64F-4640-81B8-5E22BDF2E62E}" srcOrd="0" destOrd="0" presId="urn:microsoft.com/office/officeart/2005/8/layout/cycle6"/>
    <dgm:cxn modelId="{D63DEC08-7576-E448-AB9A-B4D72BCEDF19}" type="presParOf" srcId="{E91C414F-1AA3-254D-95C0-2B483D0B4A87}" destId="{89263E99-FC4C-0649-AEF4-AFA1F4B51711}" srcOrd="1" destOrd="0" presId="urn:microsoft.com/office/officeart/2005/8/layout/cycle6"/>
    <dgm:cxn modelId="{02E6FFD6-B95E-AF40-BAE8-03CBB63BFED4}" type="presParOf" srcId="{E91C414F-1AA3-254D-95C0-2B483D0B4A87}" destId="{E3407D81-208E-3A4C-B7F3-73B1E6694412}" srcOrd="2" destOrd="0" presId="urn:microsoft.com/office/officeart/2005/8/layout/cycle6"/>
    <dgm:cxn modelId="{A9678BC6-2CDC-9C4A-88FF-03F2E9A98930}" type="presParOf" srcId="{E91C414F-1AA3-254D-95C0-2B483D0B4A87}" destId="{9CA142E0-71FE-0B4A-A2AD-74EEEB317C51}" srcOrd="3" destOrd="0" presId="urn:microsoft.com/office/officeart/2005/8/layout/cycle6"/>
    <dgm:cxn modelId="{0A303DB8-C07E-D140-8B2A-42F2CF452F12}" type="presParOf" srcId="{E91C414F-1AA3-254D-95C0-2B483D0B4A87}" destId="{3943578E-31E5-4E44-ACF5-A64FE259E748}" srcOrd="4" destOrd="0" presId="urn:microsoft.com/office/officeart/2005/8/layout/cycle6"/>
    <dgm:cxn modelId="{0C46CEA8-8E19-5C43-96C7-42A5E0D60055}" type="presParOf" srcId="{E91C414F-1AA3-254D-95C0-2B483D0B4A87}" destId="{FEC822DE-0DC0-414E-973E-FAE01DC2EED8}" srcOrd="5" destOrd="0" presId="urn:microsoft.com/office/officeart/2005/8/layout/cycle6"/>
    <dgm:cxn modelId="{17422A99-7B43-2D49-9005-6ACDFBA1BF7A}" type="presParOf" srcId="{E91C414F-1AA3-254D-95C0-2B483D0B4A87}" destId="{5627B003-9E2D-7A4B-802A-99064A068292}" srcOrd="6" destOrd="0" presId="urn:microsoft.com/office/officeart/2005/8/layout/cycle6"/>
    <dgm:cxn modelId="{75932728-A772-5342-A042-5C3BBE00D316}" type="presParOf" srcId="{E91C414F-1AA3-254D-95C0-2B483D0B4A87}" destId="{FAD5515A-5258-914B-BD56-22E27571D68C}" srcOrd="7" destOrd="0" presId="urn:microsoft.com/office/officeart/2005/8/layout/cycle6"/>
    <dgm:cxn modelId="{D745B45E-F28A-0C43-9806-81D725D8B838}" type="presParOf" srcId="{E91C414F-1AA3-254D-95C0-2B483D0B4A87}" destId="{1ED85FD7-02EF-8E42-A3CD-3BA81C70C775}" srcOrd="8" destOrd="0" presId="urn:microsoft.com/office/officeart/2005/8/layout/cycle6"/>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745EAE-56FA-F541-9E1D-74E3A700DD3D}" type="doc">
      <dgm:prSet loTypeId="urn:microsoft.com/office/officeart/2009/layout/CircleArrowProcess" loCatId="hierarchy" qsTypeId="urn:microsoft.com/office/officeart/2005/8/quickstyle/simple4" qsCatId="simple" csTypeId="urn:microsoft.com/office/officeart/2005/8/colors/colorful3" csCatId="colorful" phldr="1"/>
      <dgm:spPr/>
      <dgm:t>
        <a:bodyPr/>
        <a:lstStyle/>
        <a:p>
          <a:endParaRPr lang="it-IT"/>
        </a:p>
      </dgm:t>
    </dgm:pt>
    <dgm:pt modelId="{E68CB20D-D817-AA4F-B338-EC96940278E0}">
      <dgm:prSet/>
      <dgm:spPr/>
      <dgm:t>
        <a:bodyPr/>
        <a:lstStyle/>
        <a:p>
          <a:r>
            <a:rPr lang="it-IT"/>
            <a:t>Open access</a:t>
          </a:r>
        </a:p>
      </dgm:t>
    </dgm:pt>
    <dgm:pt modelId="{DB8FA079-7BB1-B440-9A87-98D35EF9B59C}" type="parTrans" cxnId="{1A27F804-FC01-CD4B-BB22-C343B428AB93}">
      <dgm:prSet/>
      <dgm:spPr/>
      <dgm:t>
        <a:bodyPr/>
        <a:lstStyle/>
        <a:p>
          <a:endParaRPr lang="it-IT"/>
        </a:p>
      </dgm:t>
    </dgm:pt>
    <dgm:pt modelId="{7ED462B2-702A-DD44-B84A-E4EBE303D1F8}" type="sibTrans" cxnId="{1A27F804-FC01-CD4B-BB22-C343B428AB93}">
      <dgm:prSet/>
      <dgm:spPr/>
      <dgm:t>
        <a:bodyPr/>
        <a:lstStyle/>
        <a:p>
          <a:endParaRPr lang="it-IT"/>
        </a:p>
      </dgm:t>
    </dgm:pt>
    <dgm:pt modelId="{E1B85475-BB24-4E4E-9CFC-897858EC0824}">
      <dgm:prSet/>
      <dgm:spPr/>
      <dgm:t>
        <a:bodyPr/>
        <a:lstStyle/>
        <a:p>
          <a:r>
            <a:rPr lang="it-IT"/>
            <a:t>Citizen science </a:t>
          </a:r>
        </a:p>
      </dgm:t>
    </dgm:pt>
    <dgm:pt modelId="{C21608F1-8BC8-4E44-AFEC-287AC9BAD569}" type="parTrans" cxnId="{8675CE71-E372-C94C-A071-A9D5B9F72935}">
      <dgm:prSet/>
      <dgm:spPr/>
      <dgm:t>
        <a:bodyPr/>
        <a:lstStyle/>
        <a:p>
          <a:endParaRPr lang="it-IT"/>
        </a:p>
      </dgm:t>
    </dgm:pt>
    <dgm:pt modelId="{2EB4CC89-0918-4B47-B35F-E48D575DFA99}" type="sibTrans" cxnId="{8675CE71-E372-C94C-A071-A9D5B9F72935}">
      <dgm:prSet/>
      <dgm:spPr/>
      <dgm:t>
        <a:bodyPr/>
        <a:lstStyle/>
        <a:p>
          <a:endParaRPr lang="it-IT"/>
        </a:p>
      </dgm:t>
    </dgm:pt>
    <dgm:pt modelId="{9C93D646-EDC3-C64E-B441-534FCE026989}">
      <dgm:prSet/>
      <dgm:spPr/>
      <dgm:t>
        <a:bodyPr/>
        <a:lstStyle/>
        <a:p>
          <a:r>
            <a:rPr lang="it-IT"/>
            <a:t>Dati della ricerca</a:t>
          </a:r>
        </a:p>
      </dgm:t>
    </dgm:pt>
    <dgm:pt modelId="{E9C7B5AE-4B6C-6447-A8E3-B5F9516807E8}" type="parTrans" cxnId="{5B4AE163-1338-9540-AC4C-D5BB22070898}">
      <dgm:prSet/>
      <dgm:spPr/>
      <dgm:t>
        <a:bodyPr/>
        <a:lstStyle/>
        <a:p>
          <a:endParaRPr lang="it-IT"/>
        </a:p>
      </dgm:t>
    </dgm:pt>
    <dgm:pt modelId="{C56B2325-F415-6B48-B06F-B435437E1A21}" type="sibTrans" cxnId="{5B4AE163-1338-9540-AC4C-D5BB22070898}">
      <dgm:prSet/>
      <dgm:spPr/>
      <dgm:t>
        <a:bodyPr/>
        <a:lstStyle/>
        <a:p>
          <a:endParaRPr lang="it-IT"/>
        </a:p>
      </dgm:t>
    </dgm:pt>
    <dgm:pt modelId="{CFFC3A71-17E3-B240-B01C-AF8B359A22FF}" type="pres">
      <dgm:prSet presAssocID="{2A745EAE-56FA-F541-9E1D-74E3A700DD3D}" presName="Name0" presStyleCnt="0">
        <dgm:presLayoutVars>
          <dgm:chMax val="7"/>
          <dgm:chPref val="7"/>
          <dgm:dir/>
          <dgm:animLvl val="lvl"/>
        </dgm:presLayoutVars>
      </dgm:prSet>
      <dgm:spPr/>
    </dgm:pt>
    <dgm:pt modelId="{0777B9CB-972B-D744-825B-1C102D2E5D49}" type="pres">
      <dgm:prSet presAssocID="{E68CB20D-D817-AA4F-B338-EC96940278E0}" presName="Accent1" presStyleCnt="0"/>
      <dgm:spPr/>
    </dgm:pt>
    <dgm:pt modelId="{240C81DD-F521-6047-B296-46C0C58BD284}" type="pres">
      <dgm:prSet presAssocID="{E68CB20D-D817-AA4F-B338-EC96940278E0}" presName="Accent" presStyleLbl="node1" presStyleIdx="0" presStyleCnt="3"/>
      <dgm:spPr/>
    </dgm:pt>
    <dgm:pt modelId="{8151C676-0A9E-C841-A78B-5296ACE15B4E}" type="pres">
      <dgm:prSet presAssocID="{E68CB20D-D817-AA4F-B338-EC96940278E0}" presName="Parent1" presStyleLbl="revTx" presStyleIdx="0" presStyleCnt="3">
        <dgm:presLayoutVars>
          <dgm:chMax val="1"/>
          <dgm:chPref val="1"/>
          <dgm:bulletEnabled val="1"/>
        </dgm:presLayoutVars>
      </dgm:prSet>
      <dgm:spPr/>
    </dgm:pt>
    <dgm:pt modelId="{29DC9FBB-05CC-0F4F-937C-0E3ED975716D}" type="pres">
      <dgm:prSet presAssocID="{9C93D646-EDC3-C64E-B441-534FCE026989}" presName="Accent2" presStyleCnt="0"/>
      <dgm:spPr/>
    </dgm:pt>
    <dgm:pt modelId="{1175E336-A258-4E44-8BE0-907F62228C28}" type="pres">
      <dgm:prSet presAssocID="{9C93D646-EDC3-C64E-B441-534FCE026989}" presName="Accent" presStyleLbl="node1" presStyleIdx="1" presStyleCnt="3"/>
      <dgm:spPr/>
    </dgm:pt>
    <dgm:pt modelId="{94542372-2E35-9541-A8E2-8DDE1BF9DA0F}" type="pres">
      <dgm:prSet presAssocID="{9C93D646-EDC3-C64E-B441-534FCE026989}" presName="Parent2" presStyleLbl="revTx" presStyleIdx="1" presStyleCnt="3">
        <dgm:presLayoutVars>
          <dgm:chMax val="1"/>
          <dgm:chPref val="1"/>
          <dgm:bulletEnabled val="1"/>
        </dgm:presLayoutVars>
      </dgm:prSet>
      <dgm:spPr/>
    </dgm:pt>
    <dgm:pt modelId="{B749CD12-D1C8-414A-9CEF-B5F13AE6912C}" type="pres">
      <dgm:prSet presAssocID="{E1B85475-BB24-4E4E-9CFC-897858EC0824}" presName="Accent3" presStyleCnt="0"/>
      <dgm:spPr/>
    </dgm:pt>
    <dgm:pt modelId="{8EEF6C02-81F9-8440-B1EE-79967D4190AE}" type="pres">
      <dgm:prSet presAssocID="{E1B85475-BB24-4E4E-9CFC-897858EC0824}" presName="Accent" presStyleLbl="node1" presStyleIdx="2" presStyleCnt="3"/>
      <dgm:spPr/>
    </dgm:pt>
    <dgm:pt modelId="{3EA78860-DE90-694D-8F4D-5715DBB92F19}" type="pres">
      <dgm:prSet presAssocID="{E1B85475-BB24-4E4E-9CFC-897858EC0824}" presName="Parent3" presStyleLbl="revTx" presStyleIdx="2" presStyleCnt="3">
        <dgm:presLayoutVars>
          <dgm:chMax val="1"/>
          <dgm:chPref val="1"/>
          <dgm:bulletEnabled val="1"/>
        </dgm:presLayoutVars>
      </dgm:prSet>
      <dgm:spPr/>
    </dgm:pt>
  </dgm:ptLst>
  <dgm:cxnLst>
    <dgm:cxn modelId="{1A27F804-FC01-CD4B-BB22-C343B428AB93}" srcId="{2A745EAE-56FA-F541-9E1D-74E3A700DD3D}" destId="{E68CB20D-D817-AA4F-B338-EC96940278E0}" srcOrd="0" destOrd="0" parTransId="{DB8FA079-7BB1-B440-9A87-98D35EF9B59C}" sibTransId="{7ED462B2-702A-DD44-B84A-E4EBE303D1F8}"/>
    <dgm:cxn modelId="{02053907-D451-BA45-AA4C-8CC643FB810E}" type="presOf" srcId="{E1B85475-BB24-4E4E-9CFC-897858EC0824}" destId="{3EA78860-DE90-694D-8F4D-5715DBB92F19}" srcOrd="0" destOrd="0" presId="urn:microsoft.com/office/officeart/2009/layout/CircleArrowProcess"/>
    <dgm:cxn modelId="{5B4AE163-1338-9540-AC4C-D5BB22070898}" srcId="{2A745EAE-56FA-F541-9E1D-74E3A700DD3D}" destId="{9C93D646-EDC3-C64E-B441-534FCE026989}" srcOrd="1" destOrd="0" parTransId="{E9C7B5AE-4B6C-6447-A8E3-B5F9516807E8}" sibTransId="{C56B2325-F415-6B48-B06F-B435437E1A21}"/>
    <dgm:cxn modelId="{8675CE71-E372-C94C-A071-A9D5B9F72935}" srcId="{2A745EAE-56FA-F541-9E1D-74E3A700DD3D}" destId="{E1B85475-BB24-4E4E-9CFC-897858EC0824}" srcOrd="2" destOrd="0" parTransId="{C21608F1-8BC8-4E44-AFEC-287AC9BAD569}" sibTransId="{2EB4CC89-0918-4B47-B35F-E48D575DFA99}"/>
    <dgm:cxn modelId="{1C7DD972-0228-5F4C-8D02-7D25406E5C32}" type="presOf" srcId="{2A745EAE-56FA-F541-9E1D-74E3A700DD3D}" destId="{CFFC3A71-17E3-B240-B01C-AF8B359A22FF}" srcOrd="0" destOrd="0" presId="urn:microsoft.com/office/officeart/2009/layout/CircleArrowProcess"/>
    <dgm:cxn modelId="{D6A8D153-AE24-4746-8E52-3C363D28796E}" type="presOf" srcId="{9C93D646-EDC3-C64E-B441-534FCE026989}" destId="{94542372-2E35-9541-A8E2-8DDE1BF9DA0F}" srcOrd="0" destOrd="0" presId="urn:microsoft.com/office/officeart/2009/layout/CircleArrowProcess"/>
    <dgm:cxn modelId="{1A454BED-DF26-D349-8B92-90A037CD6E61}" type="presOf" srcId="{E68CB20D-D817-AA4F-B338-EC96940278E0}" destId="{8151C676-0A9E-C841-A78B-5296ACE15B4E}" srcOrd="0" destOrd="0" presId="urn:microsoft.com/office/officeart/2009/layout/CircleArrowProcess"/>
    <dgm:cxn modelId="{75900BA2-ACBC-F04B-B1D3-9BF45112FB9E}" type="presParOf" srcId="{CFFC3A71-17E3-B240-B01C-AF8B359A22FF}" destId="{0777B9CB-972B-D744-825B-1C102D2E5D49}" srcOrd="0" destOrd="0" presId="urn:microsoft.com/office/officeart/2009/layout/CircleArrowProcess"/>
    <dgm:cxn modelId="{834DE0B3-14EB-DB4E-8537-0725AAFA538B}" type="presParOf" srcId="{0777B9CB-972B-D744-825B-1C102D2E5D49}" destId="{240C81DD-F521-6047-B296-46C0C58BD284}" srcOrd="0" destOrd="0" presId="urn:microsoft.com/office/officeart/2009/layout/CircleArrowProcess"/>
    <dgm:cxn modelId="{C2BFB2C2-A06C-8544-84EC-B4BC7D72717D}" type="presParOf" srcId="{CFFC3A71-17E3-B240-B01C-AF8B359A22FF}" destId="{8151C676-0A9E-C841-A78B-5296ACE15B4E}" srcOrd="1" destOrd="0" presId="urn:microsoft.com/office/officeart/2009/layout/CircleArrowProcess"/>
    <dgm:cxn modelId="{472FCC6F-CC37-9549-9ABC-FB88746A9087}" type="presParOf" srcId="{CFFC3A71-17E3-B240-B01C-AF8B359A22FF}" destId="{29DC9FBB-05CC-0F4F-937C-0E3ED975716D}" srcOrd="2" destOrd="0" presId="urn:microsoft.com/office/officeart/2009/layout/CircleArrowProcess"/>
    <dgm:cxn modelId="{D448ABEC-A07D-C740-BB5F-12A973120144}" type="presParOf" srcId="{29DC9FBB-05CC-0F4F-937C-0E3ED975716D}" destId="{1175E336-A258-4E44-8BE0-907F62228C28}" srcOrd="0" destOrd="0" presId="urn:microsoft.com/office/officeart/2009/layout/CircleArrowProcess"/>
    <dgm:cxn modelId="{96CBBDFC-EA78-B447-BE81-C686F17145B5}" type="presParOf" srcId="{CFFC3A71-17E3-B240-B01C-AF8B359A22FF}" destId="{94542372-2E35-9541-A8E2-8DDE1BF9DA0F}" srcOrd="3" destOrd="0" presId="urn:microsoft.com/office/officeart/2009/layout/CircleArrowProcess"/>
    <dgm:cxn modelId="{856371DC-5D72-E74C-A180-CF93449542CD}" type="presParOf" srcId="{CFFC3A71-17E3-B240-B01C-AF8B359A22FF}" destId="{B749CD12-D1C8-414A-9CEF-B5F13AE6912C}" srcOrd="4" destOrd="0" presId="urn:microsoft.com/office/officeart/2009/layout/CircleArrowProcess"/>
    <dgm:cxn modelId="{F4025C39-7BC3-5B42-917E-91DCC3BE8FA9}" type="presParOf" srcId="{B749CD12-D1C8-414A-9CEF-B5F13AE6912C}" destId="{8EEF6C02-81F9-8440-B1EE-79967D4190AE}" srcOrd="0" destOrd="0" presId="urn:microsoft.com/office/officeart/2009/layout/CircleArrowProcess"/>
    <dgm:cxn modelId="{A54C715A-6808-8D4E-B8B0-70E1E56EA714}" type="presParOf" srcId="{CFFC3A71-17E3-B240-B01C-AF8B359A22FF}" destId="{3EA78860-DE90-694D-8F4D-5715DBB92F19}" srcOrd="5" destOrd="0" presId="urn:microsoft.com/office/officeart/2009/layout/CircleArrow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A36D49-7D6D-4340-84EC-2587892BA8B2}" type="doc">
      <dgm:prSet loTypeId="urn:microsoft.com/office/officeart/2005/8/layout/arrow2" loCatId="process" qsTypeId="urn:microsoft.com/office/officeart/2005/8/quickstyle/simple2" qsCatId="simple" csTypeId="urn:microsoft.com/office/officeart/2005/8/colors/accent3_1" csCatId="accent3" phldr="1"/>
      <dgm:spPr/>
      <dgm:t>
        <a:bodyPr/>
        <a:lstStyle/>
        <a:p>
          <a:endParaRPr lang="it-IT"/>
        </a:p>
      </dgm:t>
    </dgm:pt>
    <dgm:pt modelId="{8A1320E7-5559-4941-B019-F8199B96244E}">
      <dgm:prSet custT="1"/>
      <dgm:spPr/>
      <dgm:t>
        <a:bodyPr/>
        <a:lstStyle/>
        <a:p>
          <a:pPr algn="ctr">
            <a:spcAft>
              <a:spcPts val="0"/>
            </a:spcAft>
          </a:pPr>
          <a:r>
            <a:rPr lang="it-IT" sz="2400" b="0">
              <a:solidFill>
                <a:srgbClr val="C00000"/>
              </a:solidFill>
            </a:rPr>
            <a:t>DATA</a:t>
          </a:r>
        </a:p>
        <a:p>
          <a:pPr algn="ctr">
            <a:spcAft>
              <a:spcPts val="0"/>
            </a:spcAft>
          </a:pPr>
          <a:r>
            <a:rPr lang="it-IT" sz="2400" b="0">
              <a:solidFill>
                <a:srgbClr val="C00000"/>
              </a:solidFill>
            </a:rPr>
            <a:t>STEWARDS</a:t>
          </a:r>
        </a:p>
      </dgm:t>
    </dgm:pt>
    <dgm:pt modelId="{71C06A0F-AB1B-4347-8A7C-B5A49B903390}" type="parTrans" cxnId="{D3AA0532-7187-8E4A-8951-8C9A4F87FA3B}">
      <dgm:prSet/>
      <dgm:spPr/>
      <dgm:t>
        <a:bodyPr/>
        <a:lstStyle/>
        <a:p>
          <a:endParaRPr lang="it-IT"/>
        </a:p>
      </dgm:t>
    </dgm:pt>
    <dgm:pt modelId="{773B292E-80BD-7149-80EF-2C2B7461ED85}" type="sibTrans" cxnId="{D3AA0532-7187-8E4A-8951-8C9A4F87FA3B}">
      <dgm:prSet/>
      <dgm:spPr/>
      <dgm:t>
        <a:bodyPr/>
        <a:lstStyle/>
        <a:p>
          <a:endParaRPr lang="it-IT"/>
        </a:p>
      </dgm:t>
    </dgm:pt>
    <dgm:pt modelId="{A44DBCEE-E450-EA4A-A519-7F555C28F266}" type="pres">
      <dgm:prSet presAssocID="{3BA36D49-7D6D-4340-84EC-2587892BA8B2}" presName="arrowDiagram" presStyleCnt="0">
        <dgm:presLayoutVars>
          <dgm:chMax val="5"/>
          <dgm:dir/>
          <dgm:resizeHandles val="exact"/>
        </dgm:presLayoutVars>
      </dgm:prSet>
      <dgm:spPr/>
    </dgm:pt>
    <dgm:pt modelId="{6C04B170-66B6-1547-A70C-6698ADE432E9}" type="pres">
      <dgm:prSet presAssocID="{3BA36D49-7D6D-4340-84EC-2587892BA8B2}" presName="arrow" presStyleLbl="bgShp" presStyleIdx="0" presStyleCnt="1" custLinFactNeighborY="-5432"/>
      <dgm:spPr/>
    </dgm:pt>
    <dgm:pt modelId="{88FA9A0D-D6A2-154D-AD48-1E673A448602}" type="pres">
      <dgm:prSet presAssocID="{3BA36D49-7D6D-4340-84EC-2587892BA8B2}" presName="arrowDiagram1" presStyleCnt="0">
        <dgm:presLayoutVars>
          <dgm:bulletEnabled val="1"/>
        </dgm:presLayoutVars>
      </dgm:prSet>
      <dgm:spPr/>
    </dgm:pt>
    <dgm:pt modelId="{AD5073B7-26FB-0040-85D0-884C117CA2F3}" type="pres">
      <dgm:prSet presAssocID="{8A1320E7-5559-4941-B019-F8199B96244E}" presName="bullet1" presStyleLbl="node1" presStyleIdx="0" presStyleCnt="1" custLinFactNeighborX="-59379" custLinFactNeighborY="-34638"/>
      <dgm:spPr>
        <a:ln>
          <a:solidFill>
            <a:srgbClr val="C00000"/>
          </a:solidFill>
        </a:ln>
      </dgm:spPr>
    </dgm:pt>
    <dgm:pt modelId="{C67DE998-3095-A543-8A2E-65A203BDC5B7}" type="pres">
      <dgm:prSet presAssocID="{8A1320E7-5559-4941-B019-F8199B96244E}" presName="textBox1" presStyleLbl="revTx" presStyleIdx="0" presStyleCnt="1" custScaleX="114875" custScaleY="76060" custLinFactNeighborX="32283" custLinFactNeighborY="-1059">
        <dgm:presLayoutVars>
          <dgm:bulletEnabled val="1"/>
        </dgm:presLayoutVars>
      </dgm:prSet>
      <dgm:spPr/>
    </dgm:pt>
  </dgm:ptLst>
  <dgm:cxnLst>
    <dgm:cxn modelId="{D3AA0532-7187-8E4A-8951-8C9A4F87FA3B}" srcId="{3BA36D49-7D6D-4340-84EC-2587892BA8B2}" destId="{8A1320E7-5559-4941-B019-F8199B96244E}" srcOrd="0" destOrd="0" parTransId="{71C06A0F-AB1B-4347-8A7C-B5A49B903390}" sibTransId="{773B292E-80BD-7149-80EF-2C2B7461ED85}"/>
    <dgm:cxn modelId="{D5CB16B8-E52D-F647-80C0-045F7B577A8E}" type="presOf" srcId="{8A1320E7-5559-4941-B019-F8199B96244E}" destId="{C67DE998-3095-A543-8A2E-65A203BDC5B7}" srcOrd="0" destOrd="0" presId="urn:microsoft.com/office/officeart/2005/8/layout/arrow2"/>
    <dgm:cxn modelId="{7E8044F1-407C-F34D-8824-3620C80DBF35}" type="presOf" srcId="{3BA36D49-7D6D-4340-84EC-2587892BA8B2}" destId="{A44DBCEE-E450-EA4A-A519-7F555C28F266}" srcOrd="0" destOrd="0" presId="urn:microsoft.com/office/officeart/2005/8/layout/arrow2"/>
    <dgm:cxn modelId="{A40F9C05-2238-B345-93D9-3C9F47CDDCC8}" type="presParOf" srcId="{A44DBCEE-E450-EA4A-A519-7F555C28F266}" destId="{6C04B170-66B6-1547-A70C-6698ADE432E9}" srcOrd="0" destOrd="0" presId="urn:microsoft.com/office/officeart/2005/8/layout/arrow2"/>
    <dgm:cxn modelId="{1E2FF572-7E88-5F45-A705-2F8CF987421B}" type="presParOf" srcId="{A44DBCEE-E450-EA4A-A519-7F555C28F266}" destId="{88FA9A0D-D6A2-154D-AD48-1E673A448602}" srcOrd="1" destOrd="0" presId="urn:microsoft.com/office/officeart/2005/8/layout/arrow2"/>
    <dgm:cxn modelId="{BB59F6EB-203C-DD44-AD8B-48D24D4BE7A3}" type="presParOf" srcId="{88FA9A0D-D6A2-154D-AD48-1E673A448602}" destId="{AD5073B7-26FB-0040-85D0-884C117CA2F3}" srcOrd="0" destOrd="0" presId="urn:microsoft.com/office/officeart/2005/8/layout/arrow2"/>
    <dgm:cxn modelId="{F0B14B01-A077-2844-810C-6BA00ECB7DBB}" type="presParOf" srcId="{88FA9A0D-D6A2-154D-AD48-1E673A448602}" destId="{C67DE998-3095-A543-8A2E-65A203BDC5B7}" srcOrd="1" destOrd="0" presId="urn:microsoft.com/office/officeart/2005/8/layout/arrow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C54F2-C64F-4640-81B8-5E22BDF2E62E}">
      <dsp:nvSpPr>
        <dsp:cNvPr id="0" name=""/>
        <dsp:cNvSpPr/>
      </dsp:nvSpPr>
      <dsp:spPr>
        <a:xfrm>
          <a:off x="1339203" y="1400"/>
          <a:ext cx="1248133" cy="811287"/>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it-IT" sz="1400" kern="1200" dirty="0"/>
            <a:t>14 membri</a:t>
          </a:r>
        </a:p>
      </dsp:txBody>
      <dsp:txXfrm>
        <a:off x="1378807" y="41004"/>
        <a:ext cx="1168925" cy="732079"/>
      </dsp:txXfrm>
    </dsp:sp>
    <dsp:sp modelId="{E3407D81-208E-3A4C-B7F3-73B1E6694412}">
      <dsp:nvSpPr>
        <dsp:cNvPr id="0" name=""/>
        <dsp:cNvSpPr/>
      </dsp:nvSpPr>
      <dsp:spPr>
        <a:xfrm>
          <a:off x="881987" y="407043"/>
          <a:ext cx="2162566" cy="2162566"/>
        </a:xfrm>
        <a:custGeom>
          <a:avLst/>
          <a:gdLst/>
          <a:ahLst/>
          <a:cxnLst/>
          <a:rect l="0" t="0" r="0" b="0"/>
          <a:pathLst>
            <a:path>
              <a:moveTo>
                <a:pt x="1714402" y="204736"/>
              </a:moveTo>
              <a:arcTo wR="1081283" hR="1081283" stAng="18350409" swAng="3644546"/>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CA142E0-71FE-0B4A-A2AD-74EEEB317C51}">
      <dsp:nvSpPr>
        <dsp:cNvPr id="0" name=""/>
        <dsp:cNvSpPr/>
      </dsp:nvSpPr>
      <dsp:spPr>
        <a:xfrm>
          <a:off x="2275622" y="1623324"/>
          <a:ext cx="1248133" cy="811287"/>
        </a:xfrm>
        <a:prstGeom prst="roundRect">
          <a:avLst/>
        </a:prstGeom>
        <a:solidFill>
          <a:schemeClr val="accent3">
            <a:hueOff val="1355300"/>
            <a:satOff val="50000"/>
            <a:lumOff val="-7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it-IT" sz="1400" kern="1200"/>
            <a:t>Docenti con competenze Open Science</a:t>
          </a:r>
        </a:p>
      </dsp:txBody>
      <dsp:txXfrm>
        <a:off x="2315226" y="1662928"/>
        <a:ext cx="1168925" cy="732079"/>
      </dsp:txXfrm>
    </dsp:sp>
    <dsp:sp modelId="{FEC822DE-0DC0-414E-973E-FAE01DC2EED8}">
      <dsp:nvSpPr>
        <dsp:cNvPr id="0" name=""/>
        <dsp:cNvSpPr/>
      </dsp:nvSpPr>
      <dsp:spPr>
        <a:xfrm>
          <a:off x="881987" y="407043"/>
          <a:ext cx="2162566" cy="2162566"/>
        </a:xfrm>
        <a:custGeom>
          <a:avLst/>
          <a:gdLst/>
          <a:ahLst/>
          <a:cxnLst/>
          <a:rect l="0" t="0" r="0" b="0"/>
          <a:pathLst>
            <a:path>
              <a:moveTo>
                <a:pt x="1595281" y="2032586"/>
              </a:moveTo>
              <a:arcTo wR="1081283" hR="1081283" stAng="3697032" swAng="3405935"/>
            </a:path>
          </a:pathLst>
        </a:custGeom>
        <a:noFill/>
        <a:ln w="9525" cap="flat" cmpd="sng" algn="ctr">
          <a:solidFill>
            <a:schemeClr val="accent3">
              <a:hueOff val="1355300"/>
              <a:satOff val="50000"/>
              <a:lumOff val="-7353"/>
              <a:alphaOff val="0"/>
            </a:schemeClr>
          </a:solidFill>
          <a:prstDash val="solid"/>
        </a:ln>
        <a:effectLst/>
      </dsp:spPr>
      <dsp:style>
        <a:lnRef idx="1">
          <a:scrgbClr r="0" g="0" b="0"/>
        </a:lnRef>
        <a:fillRef idx="0">
          <a:scrgbClr r="0" g="0" b="0"/>
        </a:fillRef>
        <a:effectRef idx="0">
          <a:scrgbClr r="0" g="0" b="0"/>
        </a:effectRef>
        <a:fontRef idx="minor"/>
      </dsp:style>
    </dsp:sp>
    <dsp:sp modelId="{5627B003-9E2D-7A4B-802A-99064A068292}">
      <dsp:nvSpPr>
        <dsp:cNvPr id="0" name=""/>
        <dsp:cNvSpPr/>
      </dsp:nvSpPr>
      <dsp:spPr>
        <a:xfrm>
          <a:off x="402784" y="1623324"/>
          <a:ext cx="1248133" cy="811287"/>
        </a:xfrm>
        <a:prstGeom prst="roundRect">
          <a:avLst/>
        </a:prstGeom>
        <a:solidFill>
          <a:schemeClr val="accent3">
            <a:hueOff val="2710599"/>
            <a:satOff val="100000"/>
            <a:lumOff val="-147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it-IT" sz="1400" kern="1200"/>
            <a:t>Personale TA da 5 aree (trasversalità)</a:t>
          </a:r>
        </a:p>
      </dsp:txBody>
      <dsp:txXfrm>
        <a:off x="442388" y="1662928"/>
        <a:ext cx="1168925" cy="732079"/>
      </dsp:txXfrm>
    </dsp:sp>
    <dsp:sp modelId="{1ED85FD7-02EF-8E42-A3CD-3BA81C70C775}">
      <dsp:nvSpPr>
        <dsp:cNvPr id="0" name=""/>
        <dsp:cNvSpPr/>
      </dsp:nvSpPr>
      <dsp:spPr>
        <a:xfrm>
          <a:off x="881987" y="407043"/>
          <a:ext cx="2162566" cy="2162566"/>
        </a:xfrm>
        <a:custGeom>
          <a:avLst/>
          <a:gdLst/>
          <a:ahLst/>
          <a:cxnLst/>
          <a:rect l="0" t="0" r="0" b="0"/>
          <a:pathLst>
            <a:path>
              <a:moveTo>
                <a:pt x="7128" y="1205235"/>
              </a:moveTo>
              <a:arcTo wR="1081283" hR="1081283" stAng="10405046" swAng="3644546"/>
            </a:path>
          </a:pathLst>
        </a:custGeom>
        <a:noFill/>
        <a:ln w="9525" cap="flat" cmpd="sng" algn="ctr">
          <a:solidFill>
            <a:schemeClr val="accent3">
              <a:hueOff val="2710599"/>
              <a:satOff val="100000"/>
              <a:lumOff val="-14706"/>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0C81DD-F521-6047-B296-46C0C58BD284}">
      <dsp:nvSpPr>
        <dsp:cNvPr id="0" name=""/>
        <dsp:cNvSpPr/>
      </dsp:nvSpPr>
      <dsp:spPr>
        <a:xfrm>
          <a:off x="985129" y="340184"/>
          <a:ext cx="1704847" cy="1705106"/>
        </a:xfrm>
        <a:prstGeom prst="circularArrow">
          <a:avLst>
            <a:gd name="adj1" fmla="val 10980"/>
            <a:gd name="adj2" fmla="val 1142322"/>
            <a:gd name="adj3" fmla="val 4500000"/>
            <a:gd name="adj4" fmla="val 10800000"/>
            <a:gd name="adj5" fmla="val 125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151C676-0A9E-C841-A78B-5296ACE15B4E}">
      <dsp:nvSpPr>
        <dsp:cNvPr id="0" name=""/>
        <dsp:cNvSpPr/>
      </dsp:nvSpPr>
      <dsp:spPr>
        <a:xfrm>
          <a:off x="1361956" y="955779"/>
          <a:ext cx="947350" cy="473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a:t>Open access</a:t>
          </a:r>
        </a:p>
      </dsp:txBody>
      <dsp:txXfrm>
        <a:off x="1361956" y="955779"/>
        <a:ext cx="947350" cy="473562"/>
      </dsp:txXfrm>
    </dsp:sp>
    <dsp:sp modelId="{1175E336-A258-4E44-8BE0-907F62228C28}">
      <dsp:nvSpPr>
        <dsp:cNvPr id="0" name=""/>
        <dsp:cNvSpPr/>
      </dsp:nvSpPr>
      <dsp:spPr>
        <a:xfrm>
          <a:off x="511614" y="1319894"/>
          <a:ext cx="1704847" cy="1705106"/>
        </a:xfrm>
        <a:prstGeom prst="leftCircularArrow">
          <a:avLst>
            <a:gd name="adj1" fmla="val 10980"/>
            <a:gd name="adj2" fmla="val 1142322"/>
            <a:gd name="adj3" fmla="val 6300000"/>
            <a:gd name="adj4" fmla="val 18900000"/>
            <a:gd name="adj5" fmla="val 12500"/>
          </a:avLst>
        </a:prstGeom>
        <a:gradFill rotWithShape="0">
          <a:gsLst>
            <a:gs pos="0">
              <a:schemeClr val="accent3">
                <a:hueOff val="1355300"/>
                <a:satOff val="50000"/>
                <a:lumOff val="-7353"/>
                <a:alphaOff val="0"/>
                <a:shade val="51000"/>
                <a:satMod val="130000"/>
              </a:schemeClr>
            </a:gs>
            <a:gs pos="80000">
              <a:schemeClr val="accent3">
                <a:hueOff val="1355300"/>
                <a:satOff val="50000"/>
                <a:lumOff val="-7353"/>
                <a:alphaOff val="0"/>
                <a:shade val="93000"/>
                <a:satMod val="130000"/>
              </a:schemeClr>
            </a:gs>
            <a:gs pos="100000">
              <a:schemeClr val="accent3">
                <a:hueOff val="1355300"/>
                <a:satOff val="50000"/>
                <a:lumOff val="-735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4542372-2E35-9541-A8E2-8DDE1BF9DA0F}">
      <dsp:nvSpPr>
        <dsp:cNvPr id="0" name=""/>
        <dsp:cNvSpPr/>
      </dsp:nvSpPr>
      <dsp:spPr>
        <a:xfrm>
          <a:off x="890362" y="1941157"/>
          <a:ext cx="947350" cy="473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a:t>Dati della ricerca</a:t>
          </a:r>
        </a:p>
      </dsp:txBody>
      <dsp:txXfrm>
        <a:off x="890362" y="1941157"/>
        <a:ext cx="947350" cy="473562"/>
      </dsp:txXfrm>
    </dsp:sp>
    <dsp:sp modelId="{8EEF6C02-81F9-8440-B1EE-79967D4190AE}">
      <dsp:nvSpPr>
        <dsp:cNvPr id="0" name=""/>
        <dsp:cNvSpPr/>
      </dsp:nvSpPr>
      <dsp:spPr>
        <a:xfrm>
          <a:off x="1106469" y="2416844"/>
          <a:ext cx="1464727" cy="1465314"/>
        </a:xfrm>
        <a:prstGeom prst="blockArc">
          <a:avLst>
            <a:gd name="adj1" fmla="val 13500000"/>
            <a:gd name="adj2" fmla="val 10800000"/>
            <a:gd name="adj3" fmla="val 12740"/>
          </a:avLst>
        </a:prstGeom>
        <a:gradFill rotWithShape="0">
          <a:gsLst>
            <a:gs pos="0">
              <a:schemeClr val="accent3">
                <a:hueOff val="2710599"/>
                <a:satOff val="100000"/>
                <a:lumOff val="-14706"/>
                <a:alphaOff val="0"/>
                <a:shade val="51000"/>
                <a:satMod val="130000"/>
              </a:schemeClr>
            </a:gs>
            <a:gs pos="80000">
              <a:schemeClr val="accent3">
                <a:hueOff val="2710599"/>
                <a:satOff val="100000"/>
                <a:lumOff val="-14706"/>
                <a:alphaOff val="0"/>
                <a:shade val="93000"/>
                <a:satMod val="130000"/>
              </a:schemeClr>
            </a:gs>
            <a:gs pos="100000">
              <a:schemeClr val="accent3">
                <a:hueOff val="2710599"/>
                <a:satOff val="100000"/>
                <a:lumOff val="-1470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EA78860-DE90-694D-8F4D-5715DBB92F19}">
      <dsp:nvSpPr>
        <dsp:cNvPr id="0" name=""/>
        <dsp:cNvSpPr/>
      </dsp:nvSpPr>
      <dsp:spPr>
        <a:xfrm>
          <a:off x="1364197" y="2927951"/>
          <a:ext cx="947350" cy="473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a:t>Citizen science </a:t>
          </a:r>
        </a:p>
      </dsp:txBody>
      <dsp:txXfrm>
        <a:off x="1364197" y="2927951"/>
        <a:ext cx="947350" cy="4735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04B170-66B6-1547-A70C-6698ADE432E9}">
      <dsp:nvSpPr>
        <dsp:cNvPr id="0" name=""/>
        <dsp:cNvSpPr/>
      </dsp:nvSpPr>
      <dsp:spPr>
        <a:xfrm>
          <a:off x="0" y="171291"/>
          <a:ext cx="3619114" cy="2261946"/>
        </a:xfrm>
        <a:prstGeom prst="swooshArrow">
          <a:avLst>
            <a:gd name="adj1" fmla="val 25000"/>
            <a:gd name="adj2" fmla="val 25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5073B7-26FB-0040-85D0-884C117CA2F3}">
      <dsp:nvSpPr>
        <dsp:cNvPr id="0" name=""/>
        <dsp:cNvSpPr/>
      </dsp:nvSpPr>
      <dsp:spPr>
        <a:xfrm>
          <a:off x="2602358" y="660118"/>
          <a:ext cx="267814" cy="267814"/>
        </a:xfrm>
        <a:prstGeom prst="ellipse">
          <a:avLst/>
        </a:prstGeom>
        <a:solidFill>
          <a:schemeClr val="lt1">
            <a:hueOff val="0"/>
            <a:satOff val="0"/>
            <a:lumOff val="0"/>
            <a:alphaOff val="0"/>
          </a:schemeClr>
        </a:solidFill>
        <a:ln w="38100" cap="flat" cmpd="sng" algn="ctr">
          <a:solidFill>
            <a:srgbClr val="C0000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C67DE998-3095-A543-8A2E-65A203BDC5B7}">
      <dsp:nvSpPr>
        <dsp:cNvPr id="0" name=""/>
        <dsp:cNvSpPr/>
      </dsp:nvSpPr>
      <dsp:spPr>
        <a:xfrm>
          <a:off x="1807320" y="1068929"/>
          <a:ext cx="1662982" cy="1269682"/>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41909" bIns="0" numCol="1" spcCol="1270" anchor="t" anchorCtr="0">
          <a:noAutofit/>
        </a:bodyPr>
        <a:lstStyle/>
        <a:p>
          <a:pPr marL="0" lvl="0" indent="0" algn="ctr" defTabSz="1066800">
            <a:lnSpc>
              <a:spcPct val="90000"/>
            </a:lnSpc>
            <a:spcBef>
              <a:spcPct val="0"/>
            </a:spcBef>
            <a:spcAft>
              <a:spcPts val="0"/>
            </a:spcAft>
            <a:buNone/>
          </a:pPr>
          <a:r>
            <a:rPr lang="it-IT" sz="2400" b="0" kern="1200">
              <a:solidFill>
                <a:srgbClr val="C00000"/>
              </a:solidFill>
            </a:rPr>
            <a:t>DATA</a:t>
          </a:r>
        </a:p>
        <a:p>
          <a:pPr marL="0" lvl="0" indent="0" algn="ctr" defTabSz="1066800">
            <a:lnSpc>
              <a:spcPct val="90000"/>
            </a:lnSpc>
            <a:spcBef>
              <a:spcPct val="0"/>
            </a:spcBef>
            <a:spcAft>
              <a:spcPts val="0"/>
            </a:spcAft>
            <a:buNone/>
          </a:pPr>
          <a:r>
            <a:rPr lang="it-IT" sz="2400" b="0" kern="1200">
              <a:solidFill>
                <a:srgbClr val="C00000"/>
              </a:solidFill>
            </a:rPr>
            <a:t>STEWARDS</a:t>
          </a:r>
        </a:p>
      </dsp:txBody>
      <dsp:txXfrm>
        <a:off x="1869301" y="1130910"/>
        <a:ext cx="1539020" cy="1145720"/>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A047CC7E-6D40-405D-89C1-663C74CA0DF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id="{FC2A812B-8948-4F70-9788-A26AD711218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D11472-A95C-4653-8474-0FDCD6221CCB}" type="datetimeFigureOut">
              <a:rPr lang="it-IT" smtClean="0"/>
              <a:t>19/04/2023</a:t>
            </a:fld>
            <a:endParaRPr lang="it-IT"/>
          </a:p>
        </p:txBody>
      </p:sp>
      <p:sp>
        <p:nvSpPr>
          <p:cNvPr id="4" name="Segnaposto piè di pagina 3">
            <a:extLst>
              <a:ext uri="{FF2B5EF4-FFF2-40B4-BE49-F238E27FC236}">
                <a16:creationId xmlns:a16="http://schemas.microsoft.com/office/drawing/2014/main" id="{0CFB036F-0602-4505-A815-8954EA4A5FE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a16="http://schemas.microsoft.com/office/drawing/2014/main" id="{7206BB93-FFCD-4CD5-BBF3-5AD178CE334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CEA80F-0C8A-427A-B28C-923486D3B179}" type="slidenum">
              <a:rPr lang="it-IT" smtClean="0"/>
              <a:t>‹N›</a:t>
            </a:fld>
            <a:endParaRPr lang="it-IT"/>
          </a:p>
        </p:txBody>
      </p:sp>
    </p:spTree>
    <p:extLst>
      <p:ext uri="{BB962C8B-B14F-4D97-AF65-F5344CB8AC3E}">
        <p14:creationId xmlns:p14="http://schemas.microsoft.com/office/powerpoint/2010/main" val="27648225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5D2AD9-3925-42EA-9600-C3C539534A99}" type="datetimeFigureOut">
              <a:rPr lang="it-IT" smtClean="0"/>
              <a:t>19/04/2023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6B7794-094E-4560-B476-F0E7BF43C727}" type="slidenum">
              <a:rPr lang="it-IT" smtClean="0"/>
              <a:t>‹N›</a:t>
            </a:fld>
            <a:endParaRPr lang="it-IT"/>
          </a:p>
        </p:txBody>
      </p:sp>
    </p:spTree>
    <p:extLst>
      <p:ext uri="{BB962C8B-B14F-4D97-AF65-F5344CB8AC3E}">
        <p14:creationId xmlns:p14="http://schemas.microsoft.com/office/powerpoint/2010/main" val="42263715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189FD919-C589-4A5E-9376-DD1A384CDF7F}"/>
              </a:ext>
            </a:extLst>
          </p:cNvPr>
          <p:cNvSpPr>
            <a:spLocks noGrp="1"/>
          </p:cNvSpPr>
          <p:nvPr>
            <p:ph type="sldNum" sz="quarter" idx="5"/>
          </p:nvPr>
        </p:nvSpPr>
        <p:spPr/>
        <p:txBody>
          <a:bodyPr/>
          <a:lstStyle/>
          <a:p>
            <a:fld id="{E36B7794-094E-4560-B476-F0E7BF43C727}" type="slidenum">
              <a:rPr lang="it-IT" smtClean="0"/>
              <a:t>4</a:t>
            </a:fld>
            <a:endParaRPr lang="it-IT"/>
          </a:p>
        </p:txBody>
      </p:sp>
    </p:spTree>
    <p:extLst>
      <p:ext uri="{BB962C8B-B14F-4D97-AF65-F5344CB8AC3E}">
        <p14:creationId xmlns:p14="http://schemas.microsoft.com/office/powerpoint/2010/main" val="1185814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2D032DF4-A368-4646-A708-0DC51135BBC5}"/>
              </a:ext>
            </a:extLst>
          </p:cNvPr>
          <p:cNvSpPr>
            <a:spLocks noGrp="1"/>
          </p:cNvSpPr>
          <p:nvPr>
            <p:ph type="sldNum" sz="quarter" idx="5"/>
          </p:nvPr>
        </p:nvSpPr>
        <p:spPr/>
        <p:txBody>
          <a:bodyPr/>
          <a:lstStyle/>
          <a:p>
            <a:fld id="{E36B7794-094E-4560-B476-F0E7BF43C727}" type="slidenum">
              <a:rPr lang="it-IT" smtClean="0"/>
              <a:t>6</a:t>
            </a:fld>
            <a:endParaRPr lang="it-IT"/>
          </a:p>
        </p:txBody>
      </p:sp>
    </p:spTree>
    <p:extLst>
      <p:ext uri="{BB962C8B-B14F-4D97-AF65-F5344CB8AC3E}">
        <p14:creationId xmlns:p14="http://schemas.microsoft.com/office/powerpoint/2010/main" val="2866283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DAA5C08-5FAA-42A5-92EC-F2E7000573D7}"/>
              </a:ext>
            </a:extLst>
          </p:cNvPr>
          <p:cNvSpPr>
            <a:spLocks noGrp="1"/>
          </p:cNvSpPr>
          <p:nvPr>
            <p:ph type="sldNum" sz="quarter" idx="5"/>
          </p:nvPr>
        </p:nvSpPr>
        <p:spPr/>
        <p:txBody>
          <a:bodyPr/>
          <a:lstStyle/>
          <a:p>
            <a:fld id="{E36B7794-094E-4560-B476-F0E7BF43C727}" type="slidenum">
              <a:rPr lang="it-IT" smtClean="0"/>
              <a:t>10</a:t>
            </a:fld>
            <a:endParaRPr lang="it-IT"/>
          </a:p>
        </p:txBody>
      </p:sp>
    </p:spTree>
    <p:extLst>
      <p:ext uri="{BB962C8B-B14F-4D97-AF65-F5344CB8AC3E}">
        <p14:creationId xmlns:p14="http://schemas.microsoft.com/office/powerpoint/2010/main" val="629520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yout COPERTINA">
    <p:spTree>
      <p:nvGrpSpPr>
        <p:cNvPr id="1" name=""/>
        <p:cNvGrpSpPr/>
        <p:nvPr/>
      </p:nvGrpSpPr>
      <p:grpSpPr>
        <a:xfrm>
          <a:off x="0" y="0"/>
          <a:ext cx="0" cy="0"/>
          <a:chOff x="0" y="0"/>
          <a:chExt cx="0" cy="0"/>
        </a:xfrm>
      </p:grpSpPr>
      <p:sp>
        <p:nvSpPr>
          <p:cNvPr id="3" name="Segnaposto testo 2"/>
          <p:cNvSpPr>
            <a:spLocks noGrp="1"/>
          </p:cNvSpPr>
          <p:nvPr>
            <p:ph type="body" sz="quarter" idx="10" hasCustomPrompt="1"/>
          </p:nvPr>
        </p:nvSpPr>
        <p:spPr>
          <a:xfrm>
            <a:off x="4751851" y="548680"/>
            <a:ext cx="6913364" cy="4536504"/>
          </a:xfrm>
          <a:prstGeom prst="rect">
            <a:avLst/>
          </a:prstGeom>
        </p:spPr>
        <p:txBody>
          <a:bodyPr anchor="ctr" anchorCtr="0"/>
          <a:lstStyle>
            <a:lvl1pPr marL="0" indent="0">
              <a:buNone/>
              <a:defRPr sz="3600" b="1">
                <a:solidFill>
                  <a:schemeClr val="tx1">
                    <a:lumMod val="65000"/>
                    <a:lumOff val="35000"/>
                  </a:schemeClr>
                </a:solidFill>
                <a:latin typeface="+mj-lt"/>
              </a:defRPr>
            </a:lvl1pPr>
          </a:lstStyle>
          <a:p>
            <a:pPr lvl="0"/>
            <a:r>
              <a:rPr lang="it-IT"/>
              <a:t>Fare clic per inserire il titolo della presentazione</a:t>
            </a:r>
          </a:p>
        </p:txBody>
      </p:sp>
      <p:sp>
        <p:nvSpPr>
          <p:cNvPr id="6" name="Segnaposto testo 5"/>
          <p:cNvSpPr>
            <a:spLocks noGrp="1"/>
          </p:cNvSpPr>
          <p:nvPr>
            <p:ph type="body" sz="quarter" idx="11" hasCustomPrompt="1"/>
          </p:nvPr>
        </p:nvSpPr>
        <p:spPr>
          <a:xfrm>
            <a:off x="4751917" y="5379814"/>
            <a:ext cx="7008283" cy="425450"/>
          </a:xfrm>
          <a:prstGeom prst="rect">
            <a:avLst/>
          </a:prstGeom>
        </p:spPr>
        <p:txBody>
          <a:bodyPr/>
          <a:lstStyle>
            <a:lvl1pPr marL="0" indent="0">
              <a:buNone/>
              <a:defRPr sz="2400" b="1">
                <a:solidFill>
                  <a:schemeClr val="tx1">
                    <a:lumMod val="65000"/>
                    <a:lumOff val="35000"/>
                  </a:schemeClr>
                </a:solidFill>
                <a:latin typeface="+mj-lt"/>
              </a:defRPr>
            </a:lvl1pPr>
          </a:lstStyle>
          <a:p>
            <a:pPr lvl="0"/>
            <a:r>
              <a:rPr lang="it-IT"/>
              <a:t>Nome Cognome</a:t>
            </a:r>
          </a:p>
        </p:txBody>
      </p:sp>
      <p:sp>
        <p:nvSpPr>
          <p:cNvPr id="8" name="Segnaposto testo 7"/>
          <p:cNvSpPr>
            <a:spLocks noGrp="1"/>
          </p:cNvSpPr>
          <p:nvPr>
            <p:ph type="body" sz="quarter" idx="12" hasCustomPrompt="1"/>
          </p:nvPr>
        </p:nvSpPr>
        <p:spPr>
          <a:xfrm>
            <a:off x="4751918" y="5877942"/>
            <a:ext cx="7105649" cy="791418"/>
          </a:xfrm>
          <a:prstGeom prst="rect">
            <a:avLst/>
          </a:prstGeom>
        </p:spPr>
        <p:txBody>
          <a:bodyPr/>
          <a:lstStyle>
            <a:lvl1pPr marL="0" indent="0">
              <a:buNone/>
              <a:defRPr sz="2000" baseline="0">
                <a:solidFill>
                  <a:schemeClr val="tx1">
                    <a:lumMod val="65000"/>
                    <a:lumOff val="35000"/>
                  </a:schemeClr>
                </a:solidFill>
                <a:latin typeface="+mj-lt"/>
              </a:defRPr>
            </a:lvl1pPr>
          </a:lstStyle>
          <a:p>
            <a:pPr lvl="0"/>
            <a:r>
              <a:rPr lang="it-IT"/>
              <a:t>Dipartimento/Struttura </a:t>
            </a:r>
            <a:r>
              <a:rPr lang="it-IT" err="1"/>
              <a:t>xxxxxx</a:t>
            </a:r>
            <a:r>
              <a:rPr lang="it-IT"/>
              <a:t> </a:t>
            </a:r>
            <a:r>
              <a:rPr lang="it-IT" err="1"/>
              <a:t>xxxxxxxxxxxx</a:t>
            </a:r>
            <a:r>
              <a:rPr lang="it-IT"/>
              <a:t> </a:t>
            </a:r>
            <a:r>
              <a:rPr lang="it-IT" err="1"/>
              <a:t>xxxxxxxx</a:t>
            </a:r>
            <a:r>
              <a:rPr lang="it-IT"/>
              <a:t> </a:t>
            </a:r>
            <a:r>
              <a:rPr lang="it-IT" err="1"/>
              <a:t>xxxxx</a:t>
            </a:r>
            <a:r>
              <a:rPr lang="it-IT"/>
              <a:t> </a:t>
            </a:r>
            <a:r>
              <a:rPr lang="it-IT" err="1"/>
              <a:t>xxxxxxxxxxxxxxxxxxx</a:t>
            </a:r>
            <a:r>
              <a:rPr lang="it-IT"/>
              <a:t> </a:t>
            </a:r>
            <a:r>
              <a:rPr lang="it-IT" err="1"/>
              <a:t>xxxxx</a:t>
            </a:r>
            <a:endParaRPr lang="it-IT"/>
          </a:p>
        </p:txBody>
      </p:sp>
    </p:spTree>
    <p:extLst>
      <p:ext uri="{BB962C8B-B14F-4D97-AF65-F5344CB8AC3E}">
        <p14:creationId xmlns:p14="http://schemas.microsoft.com/office/powerpoint/2010/main" val="2566725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positiva con immagine">
    <p:spTree>
      <p:nvGrpSpPr>
        <p:cNvPr id="1" name=""/>
        <p:cNvGrpSpPr/>
        <p:nvPr/>
      </p:nvGrpSpPr>
      <p:grpSpPr>
        <a:xfrm>
          <a:off x="0" y="0"/>
          <a:ext cx="0" cy="0"/>
          <a:chOff x="0" y="0"/>
          <a:chExt cx="0" cy="0"/>
        </a:xfrm>
      </p:grpSpPr>
      <p:sp>
        <p:nvSpPr>
          <p:cNvPr id="11" name="Segnaposto immagine 10"/>
          <p:cNvSpPr>
            <a:spLocks noGrp="1"/>
          </p:cNvSpPr>
          <p:nvPr>
            <p:ph type="pic" sz="quarter" idx="10" hasCustomPrompt="1"/>
          </p:nvPr>
        </p:nvSpPr>
        <p:spPr>
          <a:xfrm>
            <a:off x="1534584" y="1700809"/>
            <a:ext cx="9122833" cy="4105275"/>
          </a:xfrm>
          <a:prstGeom prst="rect">
            <a:avLst/>
          </a:prstGeom>
        </p:spPr>
        <p:txBody>
          <a:bodyPr/>
          <a:lstStyle>
            <a:lvl1pPr marL="0" indent="0">
              <a:buNone/>
              <a:defRPr sz="1800">
                <a:latin typeface="Century Gothic" panose="020B0502020202020204" pitchFamily="34" charset="0"/>
              </a:defRPr>
            </a:lvl1pPr>
          </a:lstStyle>
          <a:p>
            <a:r>
              <a:rPr lang="it-IT"/>
              <a:t>Fare clic sull’icona per inserire un’immagine</a:t>
            </a:r>
          </a:p>
        </p:txBody>
      </p:sp>
      <p:sp>
        <p:nvSpPr>
          <p:cNvPr id="5" name="Segnaposto testo 7"/>
          <p:cNvSpPr>
            <a:spLocks noGrp="1"/>
          </p:cNvSpPr>
          <p:nvPr>
            <p:ph type="body" sz="quarter" idx="11" hasCustomPrompt="1"/>
          </p:nvPr>
        </p:nvSpPr>
        <p:spPr>
          <a:xfrm>
            <a:off x="527051" y="476674"/>
            <a:ext cx="11233149" cy="648071"/>
          </a:xfrm>
          <a:prstGeom prst="rect">
            <a:avLst/>
          </a:prstGeom>
        </p:spPr>
        <p:txBody>
          <a:bodyPr/>
          <a:lstStyle>
            <a:lvl1pPr marL="0" indent="0">
              <a:lnSpc>
                <a:spcPts val="2200"/>
              </a:lnSpc>
              <a:buNone/>
              <a:defRPr sz="2400" b="1">
                <a:solidFill>
                  <a:srgbClr val="BD2B0B"/>
                </a:solidFill>
                <a:latin typeface="Century Gothic" panose="020B0502020202020204" pitchFamily="34" charset="0"/>
              </a:defRPr>
            </a:lvl1pPr>
          </a:lstStyle>
          <a:p>
            <a:pPr lvl="0"/>
            <a:r>
              <a:rPr lang="it-IT"/>
              <a:t>Fare clic per modificare il titolo della diapositiva</a:t>
            </a:r>
          </a:p>
        </p:txBody>
      </p:sp>
    </p:spTree>
    <p:extLst>
      <p:ext uri="{BB962C8B-B14F-4D97-AF65-F5344CB8AC3E}">
        <p14:creationId xmlns:p14="http://schemas.microsoft.com/office/powerpoint/2010/main" val="3970258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Layout CHIUSURA">
    <p:spTree>
      <p:nvGrpSpPr>
        <p:cNvPr id="1" name=""/>
        <p:cNvGrpSpPr/>
        <p:nvPr/>
      </p:nvGrpSpPr>
      <p:grpSpPr>
        <a:xfrm>
          <a:off x="0" y="0"/>
          <a:ext cx="0" cy="0"/>
          <a:chOff x="0" y="0"/>
          <a:chExt cx="0" cy="0"/>
        </a:xfrm>
      </p:grpSpPr>
      <p:sp>
        <p:nvSpPr>
          <p:cNvPr id="8" name="Segnaposto testo 7"/>
          <p:cNvSpPr>
            <a:spLocks noGrp="1"/>
          </p:cNvSpPr>
          <p:nvPr>
            <p:ph type="body" sz="quarter" idx="10" hasCustomPrompt="1"/>
          </p:nvPr>
        </p:nvSpPr>
        <p:spPr>
          <a:xfrm>
            <a:off x="1487488" y="2780928"/>
            <a:ext cx="9217024" cy="432370"/>
          </a:xfrm>
          <a:prstGeom prst="rect">
            <a:avLst/>
          </a:prstGeom>
        </p:spPr>
        <p:txBody>
          <a:bodyPr/>
          <a:lstStyle>
            <a:lvl1pPr marL="0" indent="0" algn="ctr">
              <a:buFontTx/>
              <a:buNone/>
              <a:defRPr sz="2000" b="1">
                <a:solidFill>
                  <a:schemeClr val="bg1"/>
                </a:solidFill>
                <a:latin typeface="Century Gothic" panose="020B0502020202020204" pitchFamily="34" charset="0"/>
              </a:defRPr>
            </a:lvl1pPr>
          </a:lstStyle>
          <a:p>
            <a:pPr lvl="0"/>
            <a:r>
              <a:rPr lang="it-IT"/>
              <a:t>Nome Cognome</a:t>
            </a:r>
          </a:p>
        </p:txBody>
      </p:sp>
      <p:sp>
        <p:nvSpPr>
          <p:cNvPr id="13" name="Segnaposto testo 12"/>
          <p:cNvSpPr>
            <a:spLocks noGrp="1"/>
          </p:cNvSpPr>
          <p:nvPr>
            <p:ph type="body" sz="quarter" idx="11" hasCustomPrompt="1"/>
          </p:nvPr>
        </p:nvSpPr>
        <p:spPr>
          <a:xfrm>
            <a:off x="1439483" y="3573017"/>
            <a:ext cx="9313035" cy="936103"/>
          </a:xfrm>
          <a:prstGeom prst="rect">
            <a:avLst/>
          </a:prstGeom>
        </p:spPr>
        <p:txBody>
          <a:bodyPr/>
          <a:lstStyle>
            <a:lvl1pPr marL="0" indent="0" algn="ctr">
              <a:buFontTx/>
              <a:buNone/>
              <a:defRPr sz="1600">
                <a:solidFill>
                  <a:schemeClr val="bg1"/>
                </a:solidFill>
                <a:latin typeface="Century Gothic" panose="020B0502020202020204" pitchFamily="34" charset="0"/>
              </a:defRPr>
            </a:lvl1pPr>
          </a:lstStyle>
          <a:p>
            <a:pPr lvl="0"/>
            <a:r>
              <a:rPr lang="it-IT"/>
              <a:t>Struttura</a:t>
            </a:r>
          </a:p>
        </p:txBody>
      </p:sp>
      <p:sp>
        <p:nvSpPr>
          <p:cNvPr id="16" name="Segnaposto testo 15"/>
          <p:cNvSpPr>
            <a:spLocks noGrp="1"/>
          </p:cNvSpPr>
          <p:nvPr>
            <p:ph type="body" sz="quarter" idx="12" hasCustomPrompt="1"/>
          </p:nvPr>
        </p:nvSpPr>
        <p:spPr>
          <a:xfrm>
            <a:off x="1390651" y="4725144"/>
            <a:ext cx="9410700" cy="1440160"/>
          </a:xfrm>
          <a:prstGeom prst="rect">
            <a:avLst/>
          </a:prstGeom>
        </p:spPr>
        <p:txBody>
          <a:bodyPr/>
          <a:lstStyle>
            <a:lvl1pPr marL="0" indent="0" algn="ctr">
              <a:buFontTx/>
              <a:buNone/>
              <a:defRPr sz="1300" b="0">
                <a:solidFill>
                  <a:schemeClr val="bg1"/>
                </a:solidFill>
                <a:latin typeface="Century Gothic" panose="020B0502020202020204" pitchFamily="34" charset="0"/>
              </a:defRPr>
            </a:lvl1pPr>
          </a:lstStyle>
          <a:p>
            <a:pPr lvl="0"/>
            <a:r>
              <a:rPr lang="it-IT"/>
              <a:t>nome.cognome@unibo.it</a:t>
            </a:r>
          </a:p>
          <a:p>
            <a:pPr lvl="0"/>
            <a:r>
              <a:rPr lang="it-IT"/>
              <a:t>051 20 99982</a:t>
            </a:r>
          </a:p>
        </p:txBody>
      </p:sp>
    </p:spTree>
    <p:extLst>
      <p:ext uri="{BB962C8B-B14F-4D97-AF65-F5344CB8AC3E}">
        <p14:creationId xmlns:p14="http://schemas.microsoft.com/office/powerpoint/2010/main" val="3201904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iapositiva semplice">
    <p:spTree>
      <p:nvGrpSpPr>
        <p:cNvPr id="1" name=""/>
        <p:cNvGrpSpPr/>
        <p:nvPr/>
      </p:nvGrpSpPr>
      <p:grpSpPr>
        <a:xfrm>
          <a:off x="0" y="0"/>
          <a:ext cx="0" cy="0"/>
          <a:chOff x="0" y="0"/>
          <a:chExt cx="0" cy="0"/>
        </a:xfrm>
      </p:grpSpPr>
      <p:sp>
        <p:nvSpPr>
          <p:cNvPr id="7" name="Segnaposto testo 7"/>
          <p:cNvSpPr>
            <a:spLocks noGrp="1"/>
          </p:cNvSpPr>
          <p:nvPr>
            <p:ph type="body" sz="quarter" idx="10" hasCustomPrompt="1"/>
          </p:nvPr>
        </p:nvSpPr>
        <p:spPr>
          <a:xfrm>
            <a:off x="527051" y="476674"/>
            <a:ext cx="11233149" cy="431476"/>
          </a:xfrm>
          <a:prstGeom prst="rect">
            <a:avLst/>
          </a:prstGeom>
        </p:spPr>
        <p:txBody>
          <a:bodyPr>
            <a:normAutofit/>
          </a:bodyPr>
          <a:lstStyle>
            <a:lvl1pPr marL="0" indent="0">
              <a:lnSpc>
                <a:spcPts val="2200"/>
              </a:lnSpc>
              <a:buNone/>
              <a:defRPr sz="2400" b="1">
                <a:solidFill>
                  <a:srgbClr val="1F3D5F"/>
                </a:solidFill>
                <a:latin typeface="+mj-lt"/>
              </a:defRPr>
            </a:lvl1pPr>
          </a:lstStyle>
          <a:p>
            <a:pPr lvl="0"/>
            <a:r>
              <a:rPr lang="it-IT"/>
              <a:t>Fare clic per modificare il titolo della diapositiva</a:t>
            </a:r>
          </a:p>
        </p:txBody>
      </p:sp>
      <p:sp>
        <p:nvSpPr>
          <p:cNvPr id="3" name="Segnaposto contenuto 2">
            <a:extLst>
              <a:ext uri="{FF2B5EF4-FFF2-40B4-BE49-F238E27FC236}">
                <a16:creationId xmlns:a16="http://schemas.microsoft.com/office/drawing/2014/main" id="{E051D3F3-D102-42AE-85A2-04820C14F27C}"/>
              </a:ext>
            </a:extLst>
          </p:cNvPr>
          <p:cNvSpPr>
            <a:spLocks noGrp="1"/>
          </p:cNvSpPr>
          <p:nvPr>
            <p:ph sz="quarter" idx="12"/>
          </p:nvPr>
        </p:nvSpPr>
        <p:spPr>
          <a:xfrm>
            <a:off x="527051" y="1052738"/>
            <a:ext cx="5472939" cy="4537075"/>
          </a:xfrm>
          <a:prstGeom prst="rect">
            <a:avLst/>
          </a:prstGeom>
        </p:spPr>
        <p:txBody>
          <a:bodyPr>
            <a:normAutofit/>
          </a:bodyPr>
          <a:lstStyle>
            <a:lvl1pPr>
              <a:defRPr sz="1800"/>
            </a:lvl1pPr>
            <a:lvl2pPr>
              <a:defRPr sz="1600"/>
            </a:lvl2pPr>
            <a:lvl3pPr>
              <a:defRPr sz="1400"/>
            </a:lvl3pPr>
            <a:lvl4pPr>
              <a:defRPr sz="1200"/>
            </a:lvl4pPr>
            <a:lvl5pPr>
              <a:defRPr sz="1200"/>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2">
            <a:extLst>
              <a:ext uri="{FF2B5EF4-FFF2-40B4-BE49-F238E27FC236}">
                <a16:creationId xmlns:a16="http://schemas.microsoft.com/office/drawing/2014/main" id="{61F6617E-14D4-46A8-A9B5-641F522CC2C1}"/>
              </a:ext>
            </a:extLst>
          </p:cNvPr>
          <p:cNvSpPr>
            <a:spLocks noGrp="1"/>
          </p:cNvSpPr>
          <p:nvPr>
            <p:ph sz="quarter" idx="13"/>
          </p:nvPr>
        </p:nvSpPr>
        <p:spPr>
          <a:xfrm>
            <a:off x="6253773" y="1052737"/>
            <a:ext cx="5472939" cy="4537075"/>
          </a:xfrm>
          <a:prstGeom prst="rect">
            <a:avLst/>
          </a:prstGeom>
        </p:spPr>
        <p:txBody>
          <a:bodyPr>
            <a:normAutofit/>
          </a:bodyPr>
          <a:lstStyle>
            <a:lvl1pPr>
              <a:defRPr sz="1800"/>
            </a:lvl1pPr>
            <a:lvl2pPr>
              <a:defRPr sz="1600"/>
            </a:lvl2pPr>
            <a:lvl3pPr>
              <a:defRPr sz="1400"/>
            </a:lvl3pPr>
            <a:lvl4pPr>
              <a:defRPr sz="1200"/>
            </a:lvl4pPr>
            <a:lvl5pPr>
              <a:defRPr sz="1200"/>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218823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ayout COPERTINA">
    <p:spTree>
      <p:nvGrpSpPr>
        <p:cNvPr id="1" name=""/>
        <p:cNvGrpSpPr/>
        <p:nvPr/>
      </p:nvGrpSpPr>
      <p:grpSpPr>
        <a:xfrm>
          <a:off x="0" y="0"/>
          <a:ext cx="0" cy="0"/>
          <a:chOff x="0" y="0"/>
          <a:chExt cx="0" cy="0"/>
        </a:xfrm>
      </p:grpSpPr>
      <p:sp>
        <p:nvSpPr>
          <p:cNvPr id="3" name="Segnaposto testo 2"/>
          <p:cNvSpPr>
            <a:spLocks noGrp="1"/>
          </p:cNvSpPr>
          <p:nvPr>
            <p:ph type="body" sz="quarter" idx="10" hasCustomPrompt="1"/>
          </p:nvPr>
        </p:nvSpPr>
        <p:spPr>
          <a:xfrm>
            <a:off x="4751851" y="548680"/>
            <a:ext cx="6913364" cy="4536504"/>
          </a:xfrm>
          <a:prstGeom prst="rect">
            <a:avLst/>
          </a:prstGeom>
        </p:spPr>
        <p:txBody>
          <a:bodyPr anchor="ctr" anchorCtr="0"/>
          <a:lstStyle>
            <a:lvl1pPr marL="0" indent="0">
              <a:buNone/>
              <a:defRPr sz="3600" b="1">
                <a:solidFill>
                  <a:schemeClr val="tx1">
                    <a:lumMod val="65000"/>
                    <a:lumOff val="35000"/>
                  </a:schemeClr>
                </a:solidFill>
                <a:latin typeface="+mj-lt"/>
              </a:defRPr>
            </a:lvl1pPr>
          </a:lstStyle>
          <a:p>
            <a:pPr lvl="0"/>
            <a:r>
              <a:rPr lang="it-IT"/>
              <a:t>Fare clic per inserire il titolo della presentazione</a:t>
            </a:r>
          </a:p>
        </p:txBody>
      </p:sp>
      <p:sp>
        <p:nvSpPr>
          <p:cNvPr id="6" name="Segnaposto testo 5"/>
          <p:cNvSpPr>
            <a:spLocks noGrp="1"/>
          </p:cNvSpPr>
          <p:nvPr>
            <p:ph type="body" sz="quarter" idx="11" hasCustomPrompt="1"/>
          </p:nvPr>
        </p:nvSpPr>
        <p:spPr>
          <a:xfrm>
            <a:off x="4751917" y="5379814"/>
            <a:ext cx="7008283" cy="425450"/>
          </a:xfrm>
          <a:prstGeom prst="rect">
            <a:avLst/>
          </a:prstGeom>
        </p:spPr>
        <p:txBody>
          <a:bodyPr/>
          <a:lstStyle>
            <a:lvl1pPr marL="0" indent="0">
              <a:buNone/>
              <a:defRPr sz="2400" b="1">
                <a:solidFill>
                  <a:schemeClr val="tx1">
                    <a:lumMod val="65000"/>
                    <a:lumOff val="35000"/>
                  </a:schemeClr>
                </a:solidFill>
                <a:latin typeface="+mj-lt"/>
              </a:defRPr>
            </a:lvl1pPr>
          </a:lstStyle>
          <a:p>
            <a:pPr lvl="0"/>
            <a:r>
              <a:rPr lang="it-IT"/>
              <a:t>Nome Cognome</a:t>
            </a:r>
          </a:p>
        </p:txBody>
      </p:sp>
      <p:sp>
        <p:nvSpPr>
          <p:cNvPr id="8" name="Segnaposto testo 7"/>
          <p:cNvSpPr>
            <a:spLocks noGrp="1"/>
          </p:cNvSpPr>
          <p:nvPr>
            <p:ph type="body" sz="quarter" idx="12" hasCustomPrompt="1"/>
          </p:nvPr>
        </p:nvSpPr>
        <p:spPr>
          <a:xfrm>
            <a:off x="4751918" y="5877942"/>
            <a:ext cx="7105649" cy="791418"/>
          </a:xfrm>
          <a:prstGeom prst="rect">
            <a:avLst/>
          </a:prstGeom>
        </p:spPr>
        <p:txBody>
          <a:bodyPr/>
          <a:lstStyle>
            <a:lvl1pPr marL="0" indent="0">
              <a:buNone/>
              <a:defRPr sz="2000" baseline="0">
                <a:solidFill>
                  <a:schemeClr val="tx1">
                    <a:lumMod val="65000"/>
                    <a:lumOff val="35000"/>
                  </a:schemeClr>
                </a:solidFill>
                <a:latin typeface="+mj-lt"/>
              </a:defRPr>
            </a:lvl1pPr>
          </a:lstStyle>
          <a:p>
            <a:pPr lvl="0"/>
            <a:r>
              <a:rPr lang="it-IT"/>
              <a:t>Dipartimento/Struttura </a:t>
            </a:r>
            <a:r>
              <a:rPr lang="it-IT" err="1"/>
              <a:t>xxxxxx</a:t>
            </a:r>
            <a:r>
              <a:rPr lang="it-IT"/>
              <a:t> </a:t>
            </a:r>
            <a:r>
              <a:rPr lang="it-IT" err="1"/>
              <a:t>xxxxxxxxxxxx</a:t>
            </a:r>
            <a:r>
              <a:rPr lang="it-IT"/>
              <a:t> </a:t>
            </a:r>
            <a:r>
              <a:rPr lang="it-IT" err="1"/>
              <a:t>xxxxxxxx</a:t>
            </a:r>
            <a:r>
              <a:rPr lang="it-IT"/>
              <a:t> </a:t>
            </a:r>
            <a:r>
              <a:rPr lang="it-IT" err="1"/>
              <a:t>xxxxx</a:t>
            </a:r>
            <a:r>
              <a:rPr lang="it-IT"/>
              <a:t> </a:t>
            </a:r>
            <a:r>
              <a:rPr lang="it-IT" err="1"/>
              <a:t>xxxxxxxxxxxxxxxxxxx</a:t>
            </a:r>
            <a:r>
              <a:rPr lang="it-IT"/>
              <a:t> </a:t>
            </a:r>
            <a:r>
              <a:rPr lang="it-IT" err="1"/>
              <a:t>xxxxx</a:t>
            </a:r>
            <a:endParaRPr lang="it-IT"/>
          </a:p>
        </p:txBody>
      </p:sp>
    </p:spTree>
    <p:extLst>
      <p:ext uri="{BB962C8B-B14F-4D97-AF65-F5344CB8AC3E}">
        <p14:creationId xmlns:p14="http://schemas.microsoft.com/office/powerpoint/2010/main" val="3305530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apositiva con punto elenco">
    <p:spTree>
      <p:nvGrpSpPr>
        <p:cNvPr id="1" name=""/>
        <p:cNvGrpSpPr/>
        <p:nvPr/>
      </p:nvGrpSpPr>
      <p:grpSpPr>
        <a:xfrm>
          <a:off x="0" y="0"/>
          <a:ext cx="0" cy="0"/>
          <a:chOff x="0" y="0"/>
          <a:chExt cx="0" cy="0"/>
        </a:xfrm>
      </p:grpSpPr>
      <p:sp>
        <p:nvSpPr>
          <p:cNvPr id="8" name="Segnaposto testo 7"/>
          <p:cNvSpPr>
            <a:spLocks noGrp="1"/>
          </p:cNvSpPr>
          <p:nvPr>
            <p:ph type="body" sz="quarter" idx="11" hasCustomPrompt="1"/>
          </p:nvPr>
        </p:nvSpPr>
        <p:spPr>
          <a:xfrm>
            <a:off x="527051" y="1412876"/>
            <a:ext cx="11233149" cy="431949"/>
          </a:xfrm>
          <a:prstGeom prst="rect">
            <a:avLst/>
          </a:prstGeom>
        </p:spPr>
        <p:txBody>
          <a:bodyPr/>
          <a:lstStyle>
            <a:lvl1pPr marL="0" indent="0">
              <a:buFont typeface="Arial" panose="020B0604020202020204" pitchFamily="34" charset="0"/>
              <a:buNone/>
              <a:defRPr sz="1800" baseline="0">
                <a:latin typeface="+mn-lt"/>
              </a:defRPr>
            </a:lvl1pPr>
          </a:lstStyle>
          <a:p>
            <a:pPr lvl="0"/>
            <a:r>
              <a:rPr lang="it-IT"/>
              <a:t>Fare clic per modificare il testo</a:t>
            </a:r>
          </a:p>
        </p:txBody>
      </p:sp>
      <p:sp>
        <p:nvSpPr>
          <p:cNvPr id="10" name="Segnaposto testo 9"/>
          <p:cNvSpPr>
            <a:spLocks noGrp="1"/>
          </p:cNvSpPr>
          <p:nvPr>
            <p:ph type="body" sz="quarter" idx="12" hasCustomPrompt="1"/>
          </p:nvPr>
        </p:nvSpPr>
        <p:spPr>
          <a:xfrm>
            <a:off x="527051" y="1989138"/>
            <a:ext cx="11233149" cy="3744118"/>
          </a:xfrm>
          <a:prstGeom prst="rect">
            <a:avLst/>
          </a:prstGeom>
        </p:spPr>
        <p:txBody>
          <a:bodyPr/>
          <a:lstStyle>
            <a:lvl1pPr marL="285750" indent="-285750">
              <a:buFont typeface="Wingdings" panose="05000000000000000000" pitchFamily="2" charset="2"/>
              <a:buChar char="§"/>
              <a:defRPr sz="1800" baseline="0">
                <a:latin typeface="Century Gothic" panose="020B0502020202020204" pitchFamily="34" charset="0"/>
              </a:defRPr>
            </a:lvl1pPr>
            <a:lvl2pPr marL="742950" indent="-285750">
              <a:buFont typeface="Wingdings" panose="05000000000000000000" pitchFamily="2" charset="2"/>
              <a:buChar char="§"/>
              <a:defRPr sz="1800">
                <a:latin typeface="+mn-lt"/>
              </a:defRPr>
            </a:lvl2pPr>
          </a:lstStyle>
          <a:p>
            <a:pPr lvl="1"/>
            <a:r>
              <a:rPr lang="it-IT"/>
              <a:t>Fare clic per modificare il punto elenco uno</a:t>
            </a:r>
          </a:p>
          <a:p>
            <a:pPr lvl="1"/>
            <a:r>
              <a:rPr lang="it-IT"/>
              <a:t>Fare clic per modificare il punto elenco due</a:t>
            </a:r>
          </a:p>
          <a:p>
            <a:pPr lvl="1"/>
            <a:r>
              <a:rPr lang="it-IT"/>
              <a:t>Fare clic per modificare il punto elenco tre</a:t>
            </a:r>
          </a:p>
          <a:p>
            <a:pPr lvl="1"/>
            <a:r>
              <a:rPr lang="it-IT"/>
              <a:t>Fare clic per modificare il punto elenco quattro</a:t>
            </a:r>
          </a:p>
        </p:txBody>
      </p:sp>
      <p:sp>
        <p:nvSpPr>
          <p:cNvPr id="16" name="Segnaposto testo 7"/>
          <p:cNvSpPr>
            <a:spLocks noGrp="1"/>
          </p:cNvSpPr>
          <p:nvPr>
            <p:ph type="body" sz="quarter" idx="10" hasCustomPrompt="1"/>
          </p:nvPr>
        </p:nvSpPr>
        <p:spPr>
          <a:xfrm>
            <a:off x="527051" y="476674"/>
            <a:ext cx="11233149" cy="648071"/>
          </a:xfrm>
          <a:prstGeom prst="rect">
            <a:avLst/>
          </a:prstGeom>
        </p:spPr>
        <p:txBody>
          <a:bodyPr/>
          <a:lstStyle>
            <a:lvl1pPr marL="0" indent="0">
              <a:lnSpc>
                <a:spcPts val="2200"/>
              </a:lnSpc>
              <a:buNone/>
              <a:defRPr sz="2400" b="1">
                <a:solidFill>
                  <a:srgbClr val="BD2B0B"/>
                </a:solidFill>
                <a:latin typeface="+mj-lt"/>
              </a:defRPr>
            </a:lvl1pPr>
          </a:lstStyle>
          <a:p>
            <a:pPr lvl="0"/>
            <a:r>
              <a:rPr lang="it-IT"/>
              <a:t>Fare clic per modificare il titolo della diapositiva</a:t>
            </a:r>
          </a:p>
        </p:txBody>
      </p:sp>
    </p:spTree>
    <p:extLst>
      <p:ext uri="{BB962C8B-B14F-4D97-AF65-F5344CB8AC3E}">
        <p14:creationId xmlns:p14="http://schemas.microsoft.com/office/powerpoint/2010/main" val="9125676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apositiva semplice">
    <p:spTree>
      <p:nvGrpSpPr>
        <p:cNvPr id="1" name=""/>
        <p:cNvGrpSpPr/>
        <p:nvPr/>
      </p:nvGrpSpPr>
      <p:grpSpPr>
        <a:xfrm>
          <a:off x="0" y="0"/>
          <a:ext cx="0" cy="0"/>
          <a:chOff x="0" y="0"/>
          <a:chExt cx="0" cy="0"/>
        </a:xfrm>
      </p:grpSpPr>
      <p:sp>
        <p:nvSpPr>
          <p:cNvPr id="7" name="Segnaposto testo 7"/>
          <p:cNvSpPr>
            <a:spLocks noGrp="1"/>
          </p:cNvSpPr>
          <p:nvPr>
            <p:ph type="body" sz="quarter" idx="10" hasCustomPrompt="1"/>
          </p:nvPr>
        </p:nvSpPr>
        <p:spPr>
          <a:xfrm>
            <a:off x="527051" y="476674"/>
            <a:ext cx="11233149" cy="648071"/>
          </a:xfrm>
          <a:prstGeom prst="rect">
            <a:avLst/>
          </a:prstGeom>
        </p:spPr>
        <p:txBody>
          <a:bodyPr/>
          <a:lstStyle>
            <a:lvl1pPr marL="0" indent="0">
              <a:lnSpc>
                <a:spcPts val="2200"/>
              </a:lnSpc>
              <a:buNone/>
              <a:defRPr sz="2400" b="1">
                <a:solidFill>
                  <a:srgbClr val="BD2B0B"/>
                </a:solidFill>
                <a:latin typeface="+mj-lt"/>
              </a:defRPr>
            </a:lvl1pPr>
          </a:lstStyle>
          <a:p>
            <a:pPr lvl="0"/>
            <a:r>
              <a:rPr lang="it-IT"/>
              <a:t>Fare clic per modificare il titolo della diapositiva</a:t>
            </a:r>
          </a:p>
        </p:txBody>
      </p:sp>
      <p:sp>
        <p:nvSpPr>
          <p:cNvPr id="9" name="Segnaposto testo 7"/>
          <p:cNvSpPr>
            <a:spLocks noGrp="1"/>
          </p:cNvSpPr>
          <p:nvPr>
            <p:ph type="body" sz="quarter" idx="11" hasCustomPrompt="1"/>
          </p:nvPr>
        </p:nvSpPr>
        <p:spPr>
          <a:xfrm>
            <a:off x="527051" y="1412875"/>
            <a:ext cx="11233149" cy="4320381"/>
          </a:xfrm>
          <a:prstGeom prst="rect">
            <a:avLst/>
          </a:prstGeom>
        </p:spPr>
        <p:txBody>
          <a:bodyPr/>
          <a:lstStyle>
            <a:lvl1pPr marL="0" indent="0">
              <a:buFont typeface="Arial" panose="020B0604020202020204" pitchFamily="34" charset="0"/>
              <a:buNone/>
              <a:defRPr sz="1800" baseline="0">
                <a:latin typeface="+mn-lt"/>
              </a:defRPr>
            </a:lvl1pPr>
          </a:lstStyle>
          <a:p>
            <a:pPr lvl="0"/>
            <a:r>
              <a:rPr lang="it-IT"/>
              <a:t>Fare clic per modificare il testo</a:t>
            </a:r>
          </a:p>
        </p:txBody>
      </p:sp>
    </p:spTree>
    <p:extLst>
      <p:ext uri="{BB962C8B-B14F-4D97-AF65-F5344CB8AC3E}">
        <p14:creationId xmlns:p14="http://schemas.microsoft.com/office/powerpoint/2010/main" val="3185389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apositiva con grafico">
    <p:spTree>
      <p:nvGrpSpPr>
        <p:cNvPr id="1" name=""/>
        <p:cNvGrpSpPr/>
        <p:nvPr/>
      </p:nvGrpSpPr>
      <p:grpSpPr>
        <a:xfrm>
          <a:off x="0" y="0"/>
          <a:ext cx="0" cy="0"/>
          <a:chOff x="0" y="0"/>
          <a:chExt cx="0" cy="0"/>
        </a:xfrm>
      </p:grpSpPr>
      <p:sp>
        <p:nvSpPr>
          <p:cNvPr id="9" name="Segnaposto grafico 8"/>
          <p:cNvSpPr>
            <a:spLocks noGrp="1"/>
          </p:cNvSpPr>
          <p:nvPr>
            <p:ph type="chart" sz="quarter" idx="10" hasCustomPrompt="1"/>
          </p:nvPr>
        </p:nvSpPr>
        <p:spPr>
          <a:xfrm>
            <a:off x="911026" y="2781300"/>
            <a:ext cx="10369551" cy="2879948"/>
          </a:xfrm>
          <a:prstGeom prst="rect">
            <a:avLst/>
          </a:prstGeom>
        </p:spPr>
        <p:txBody>
          <a:bodyPr/>
          <a:lstStyle>
            <a:lvl1pPr marL="0" indent="0">
              <a:buNone/>
              <a:defRPr sz="1800" baseline="0">
                <a:latin typeface="+mn-lt"/>
              </a:defRPr>
            </a:lvl1pPr>
          </a:lstStyle>
          <a:p>
            <a:r>
              <a:rPr lang="it-IT"/>
              <a:t>Fare clic sull’icona per inserire un grafico</a:t>
            </a:r>
          </a:p>
        </p:txBody>
      </p:sp>
      <p:sp>
        <p:nvSpPr>
          <p:cNvPr id="11" name="Segnaposto testo 7"/>
          <p:cNvSpPr>
            <a:spLocks noGrp="1"/>
          </p:cNvSpPr>
          <p:nvPr>
            <p:ph type="body" sz="quarter" idx="12" hasCustomPrompt="1"/>
          </p:nvPr>
        </p:nvSpPr>
        <p:spPr>
          <a:xfrm>
            <a:off x="527051" y="1412876"/>
            <a:ext cx="11233149" cy="431949"/>
          </a:xfrm>
          <a:prstGeom prst="rect">
            <a:avLst/>
          </a:prstGeom>
        </p:spPr>
        <p:txBody>
          <a:bodyPr/>
          <a:lstStyle>
            <a:lvl1pPr marL="0" indent="0">
              <a:buFont typeface="Arial" panose="020B0604020202020204" pitchFamily="34" charset="0"/>
              <a:buNone/>
              <a:defRPr sz="1800" baseline="0">
                <a:latin typeface="+mn-lt"/>
              </a:defRPr>
            </a:lvl1pPr>
          </a:lstStyle>
          <a:p>
            <a:pPr lvl="0"/>
            <a:r>
              <a:rPr lang="it-IT"/>
              <a:t>Fare clic per modificare il testo</a:t>
            </a:r>
          </a:p>
        </p:txBody>
      </p:sp>
      <p:sp>
        <p:nvSpPr>
          <p:cNvPr id="6" name="Segnaposto testo 7"/>
          <p:cNvSpPr>
            <a:spLocks noGrp="1"/>
          </p:cNvSpPr>
          <p:nvPr>
            <p:ph type="body" sz="quarter" idx="13" hasCustomPrompt="1"/>
          </p:nvPr>
        </p:nvSpPr>
        <p:spPr>
          <a:xfrm>
            <a:off x="527051" y="476674"/>
            <a:ext cx="11233149" cy="648071"/>
          </a:xfrm>
          <a:prstGeom prst="rect">
            <a:avLst/>
          </a:prstGeom>
        </p:spPr>
        <p:txBody>
          <a:bodyPr/>
          <a:lstStyle>
            <a:lvl1pPr marL="0" indent="0">
              <a:lnSpc>
                <a:spcPts val="2200"/>
              </a:lnSpc>
              <a:buNone/>
              <a:defRPr sz="2400" b="1">
                <a:solidFill>
                  <a:srgbClr val="BD2B0B"/>
                </a:solidFill>
                <a:latin typeface="+mj-lt"/>
              </a:defRPr>
            </a:lvl1pPr>
          </a:lstStyle>
          <a:p>
            <a:pPr lvl="0"/>
            <a:r>
              <a:rPr lang="it-IT"/>
              <a:t>Fare clic per modificare il titolo della diapositiva</a:t>
            </a:r>
          </a:p>
        </p:txBody>
      </p:sp>
    </p:spTree>
    <p:extLst>
      <p:ext uri="{BB962C8B-B14F-4D97-AF65-F5344CB8AC3E}">
        <p14:creationId xmlns:p14="http://schemas.microsoft.com/office/powerpoint/2010/main" val="3592744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apositiva con immagine">
    <p:spTree>
      <p:nvGrpSpPr>
        <p:cNvPr id="1" name=""/>
        <p:cNvGrpSpPr/>
        <p:nvPr/>
      </p:nvGrpSpPr>
      <p:grpSpPr>
        <a:xfrm>
          <a:off x="0" y="0"/>
          <a:ext cx="0" cy="0"/>
          <a:chOff x="0" y="0"/>
          <a:chExt cx="0" cy="0"/>
        </a:xfrm>
      </p:grpSpPr>
      <p:sp>
        <p:nvSpPr>
          <p:cNvPr id="11" name="Segnaposto immagine 10"/>
          <p:cNvSpPr>
            <a:spLocks noGrp="1"/>
          </p:cNvSpPr>
          <p:nvPr>
            <p:ph type="pic" sz="quarter" idx="10" hasCustomPrompt="1"/>
          </p:nvPr>
        </p:nvSpPr>
        <p:spPr>
          <a:xfrm>
            <a:off x="1534584" y="1700809"/>
            <a:ext cx="9122833" cy="4105275"/>
          </a:xfrm>
          <a:prstGeom prst="rect">
            <a:avLst/>
          </a:prstGeom>
        </p:spPr>
        <p:txBody>
          <a:bodyPr/>
          <a:lstStyle>
            <a:lvl1pPr marL="0" indent="0">
              <a:buNone/>
              <a:defRPr sz="1800">
                <a:latin typeface="+mn-lt"/>
              </a:defRPr>
            </a:lvl1pPr>
          </a:lstStyle>
          <a:p>
            <a:r>
              <a:rPr lang="it-IT"/>
              <a:t>Fare clic sull’icona per inserire un’immagine</a:t>
            </a:r>
          </a:p>
        </p:txBody>
      </p:sp>
      <p:sp>
        <p:nvSpPr>
          <p:cNvPr id="5" name="Segnaposto testo 7"/>
          <p:cNvSpPr>
            <a:spLocks noGrp="1"/>
          </p:cNvSpPr>
          <p:nvPr>
            <p:ph type="body" sz="quarter" idx="11" hasCustomPrompt="1"/>
          </p:nvPr>
        </p:nvSpPr>
        <p:spPr>
          <a:xfrm>
            <a:off x="527051" y="476674"/>
            <a:ext cx="11233149" cy="648071"/>
          </a:xfrm>
          <a:prstGeom prst="rect">
            <a:avLst/>
          </a:prstGeom>
        </p:spPr>
        <p:txBody>
          <a:bodyPr/>
          <a:lstStyle>
            <a:lvl1pPr marL="0" indent="0">
              <a:lnSpc>
                <a:spcPts val="2200"/>
              </a:lnSpc>
              <a:buNone/>
              <a:defRPr sz="2400" b="1">
                <a:solidFill>
                  <a:srgbClr val="BD2B0B"/>
                </a:solidFill>
                <a:latin typeface="+mj-lt"/>
              </a:defRPr>
            </a:lvl1pPr>
          </a:lstStyle>
          <a:p>
            <a:pPr lvl="0"/>
            <a:r>
              <a:rPr lang="it-IT"/>
              <a:t>Fare clic per modificare il titolo della diapositiva</a:t>
            </a:r>
          </a:p>
        </p:txBody>
      </p:sp>
    </p:spTree>
    <p:extLst>
      <p:ext uri="{BB962C8B-B14F-4D97-AF65-F5344CB8AC3E}">
        <p14:creationId xmlns:p14="http://schemas.microsoft.com/office/powerpoint/2010/main" val="3634177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con punto elenco">
    <p:spTree>
      <p:nvGrpSpPr>
        <p:cNvPr id="1" name=""/>
        <p:cNvGrpSpPr/>
        <p:nvPr/>
      </p:nvGrpSpPr>
      <p:grpSpPr>
        <a:xfrm>
          <a:off x="0" y="0"/>
          <a:ext cx="0" cy="0"/>
          <a:chOff x="0" y="0"/>
          <a:chExt cx="0" cy="0"/>
        </a:xfrm>
      </p:grpSpPr>
      <p:sp>
        <p:nvSpPr>
          <p:cNvPr id="8" name="Segnaposto testo 7"/>
          <p:cNvSpPr>
            <a:spLocks noGrp="1"/>
          </p:cNvSpPr>
          <p:nvPr>
            <p:ph type="body" sz="quarter" idx="11" hasCustomPrompt="1"/>
          </p:nvPr>
        </p:nvSpPr>
        <p:spPr>
          <a:xfrm>
            <a:off x="527051" y="1412876"/>
            <a:ext cx="11233149" cy="431949"/>
          </a:xfrm>
          <a:prstGeom prst="rect">
            <a:avLst/>
          </a:prstGeom>
        </p:spPr>
        <p:txBody>
          <a:bodyPr/>
          <a:lstStyle>
            <a:lvl1pPr marL="0" indent="0">
              <a:buFont typeface="Arial" panose="020B0604020202020204" pitchFamily="34" charset="0"/>
              <a:buNone/>
              <a:defRPr sz="1800" baseline="0">
                <a:latin typeface="+mn-lt"/>
              </a:defRPr>
            </a:lvl1pPr>
          </a:lstStyle>
          <a:p>
            <a:pPr lvl="0"/>
            <a:r>
              <a:rPr lang="it-IT"/>
              <a:t>Fare clic per modificare il testo</a:t>
            </a:r>
          </a:p>
        </p:txBody>
      </p:sp>
      <p:sp>
        <p:nvSpPr>
          <p:cNvPr id="10" name="Segnaposto testo 9"/>
          <p:cNvSpPr>
            <a:spLocks noGrp="1"/>
          </p:cNvSpPr>
          <p:nvPr>
            <p:ph type="body" sz="quarter" idx="12" hasCustomPrompt="1"/>
          </p:nvPr>
        </p:nvSpPr>
        <p:spPr>
          <a:xfrm>
            <a:off x="527051" y="1989138"/>
            <a:ext cx="11233149" cy="3744118"/>
          </a:xfrm>
          <a:prstGeom prst="rect">
            <a:avLst/>
          </a:prstGeom>
        </p:spPr>
        <p:txBody>
          <a:bodyPr/>
          <a:lstStyle>
            <a:lvl1pPr marL="285750" indent="-285750">
              <a:buFont typeface="Wingdings" panose="05000000000000000000" pitchFamily="2" charset="2"/>
              <a:buChar char="§"/>
              <a:defRPr sz="1800" baseline="0">
                <a:latin typeface="Century Gothic" panose="020B0502020202020204" pitchFamily="34" charset="0"/>
              </a:defRPr>
            </a:lvl1pPr>
            <a:lvl2pPr marL="742950" indent="-285750">
              <a:buFont typeface="Wingdings" panose="05000000000000000000" pitchFamily="2" charset="2"/>
              <a:buChar char="§"/>
              <a:defRPr sz="1800">
                <a:latin typeface="+mn-lt"/>
              </a:defRPr>
            </a:lvl2pPr>
          </a:lstStyle>
          <a:p>
            <a:pPr lvl="1"/>
            <a:r>
              <a:rPr lang="it-IT"/>
              <a:t>Fare clic per modificare il punto elenco uno</a:t>
            </a:r>
          </a:p>
          <a:p>
            <a:pPr lvl="1"/>
            <a:r>
              <a:rPr lang="it-IT"/>
              <a:t>Fare clic per modificare il punto elenco due</a:t>
            </a:r>
          </a:p>
          <a:p>
            <a:pPr lvl="1"/>
            <a:r>
              <a:rPr lang="it-IT"/>
              <a:t>Fare clic per modificare il punto elenco tre</a:t>
            </a:r>
          </a:p>
          <a:p>
            <a:pPr lvl="1"/>
            <a:r>
              <a:rPr lang="it-IT"/>
              <a:t>Fare clic per modificare il punto elenco quattro</a:t>
            </a:r>
          </a:p>
        </p:txBody>
      </p:sp>
      <p:sp>
        <p:nvSpPr>
          <p:cNvPr id="16" name="Segnaposto testo 7"/>
          <p:cNvSpPr>
            <a:spLocks noGrp="1"/>
          </p:cNvSpPr>
          <p:nvPr>
            <p:ph type="body" sz="quarter" idx="10" hasCustomPrompt="1"/>
          </p:nvPr>
        </p:nvSpPr>
        <p:spPr>
          <a:xfrm>
            <a:off x="527051" y="476674"/>
            <a:ext cx="11233149" cy="648071"/>
          </a:xfrm>
          <a:prstGeom prst="rect">
            <a:avLst/>
          </a:prstGeom>
        </p:spPr>
        <p:txBody>
          <a:bodyPr/>
          <a:lstStyle>
            <a:lvl1pPr marL="0" indent="0">
              <a:lnSpc>
                <a:spcPts val="2200"/>
              </a:lnSpc>
              <a:buNone/>
              <a:defRPr sz="2400" b="1">
                <a:solidFill>
                  <a:srgbClr val="BD2B0B"/>
                </a:solidFill>
                <a:latin typeface="+mj-lt"/>
              </a:defRPr>
            </a:lvl1pPr>
          </a:lstStyle>
          <a:p>
            <a:pPr lvl="0"/>
            <a:r>
              <a:rPr lang="it-IT"/>
              <a:t>Fare clic per modificare il titolo della diapositiva</a:t>
            </a:r>
          </a:p>
        </p:txBody>
      </p:sp>
    </p:spTree>
    <p:extLst>
      <p:ext uri="{BB962C8B-B14F-4D97-AF65-F5344CB8AC3E}">
        <p14:creationId xmlns:p14="http://schemas.microsoft.com/office/powerpoint/2010/main" val="3043853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a semplice">
    <p:spTree>
      <p:nvGrpSpPr>
        <p:cNvPr id="1" name=""/>
        <p:cNvGrpSpPr/>
        <p:nvPr/>
      </p:nvGrpSpPr>
      <p:grpSpPr>
        <a:xfrm>
          <a:off x="0" y="0"/>
          <a:ext cx="0" cy="0"/>
          <a:chOff x="0" y="0"/>
          <a:chExt cx="0" cy="0"/>
        </a:xfrm>
      </p:grpSpPr>
      <p:sp>
        <p:nvSpPr>
          <p:cNvPr id="7" name="Segnaposto testo 7"/>
          <p:cNvSpPr>
            <a:spLocks noGrp="1"/>
          </p:cNvSpPr>
          <p:nvPr>
            <p:ph type="body" sz="quarter" idx="10" hasCustomPrompt="1"/>
          </p:nvPr>
        </p:nvSpPr>
        <p:spPr>
          <a:xfrm>
            <a:off x="527051" y="476674"/>
            <a:ext cx="11233149" cy="648071"/>
          </a:xfrm>
          <a:prstGeom prst="rect">
            <a:avLst/>
          </a:prstGeom>
        </p:spPr>
        <p:txBody>
          <a:bodyPr/>
          <a:lstStyle>
            <a:lvl1pPr marL="0" indent="0">
              <a:lnSpc>
                <a:spcPts val="2200"/>
              </a:lnSpc>
              <a:buNone/>
              <a:defRPr sz="2400" b="1">
                <a:solidFill>
                  <a:srgbClr val="BD2B0B"/>
                </a:solidFill>
                <a:latin typeface="+mj-lt"/>
              </a:defRPr>
            </a:lvl1pPr>
          </a:lstStyle>
          <a:p>
            <a:pPr lvl="0"/>
            <a:r>
              <a:rPr lang="it-IT"/>
              <a:t>Fare clic per modificare il titolo della diapositiva</a:t>
            </a:r>
          </a:p>
        </p:txBody>
      </p:sp>
      <p:sp>
        <p:nvSpPr>
          <p:cNvPr id="9" name="Segnaposto testo 7"/>
          <p:cNvSpPr>
            <a:spLocks noGrp="1"/>
          </p:cNvSpPr>
          <p:nvPr>
            <p:ph type="body" sz="quarter" idx="11" hasCustomPrompt="1"/>
          </p:nvPr>
        </p:nvSpPr>
        <p:spPr>
          <a:xfrm>
            <a:off x="527051" y="1412875"/>
            <a:ext cx="11233149" cy="4320381"/>
          </a:xfrm>
          <a:prstGeom prst="rect">
            <a:avLst/>
          </a:prstGeom>
        </p:spPr>
        <p:txBody>
          <a:bodyPr/>
          <a:lstStyle>
            <a:lvl1pPr marL="0" indent="0">
              <a:buFont typeface="Arial" panose="020B0604020202020204" pitchFamily="34" charset="0"/>
              <a:buNone/>
              <a:defRPr sz="1800" baseline="0">
                <a:latin typeface="+mn-lt"/>
              </a:defRPr>
            </a:lvl1pPr>
          </a:lstStyle>
          <a:p>
            <a:pPr lvl="0"/>
            <a:r>
              <a:rPr lang="it-IT"/>
              <a:t>Fare clic per modificare il testo</a:t>
            </a:r>
          </a:p>
        </p:txBody>
      </p:sp>
    </p:spTree>
    <p:extLst>
      <p:ext uri="{BB962C8B-B14F-4D97-AF65-F5344CB8AC3E}">
        <p14:creationId xmlns:p14="http://schemas.microsoft.com/office/powerpoint/2010/main" val="3418157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a con grafico">
    <p:spTree>
      <p:nvGrpSpPr>
        <p:cNvPr id="1" name=""/>
        <p:cNvGrpSpPr/>
        <p:nvPr/>
      </p:nvGrpSpPr>
      <p:grpSpPr>
        <a:xfrm>
          <a:off x="0" y="0"/>
          <a:ext cx="0" cy="0"/>
          <a:chOff x="0" y="0"/>
          <a:chExt cx="0" cy="0"/>
        </a:xfrm>
      </p:grpSpPr>
      <p:sp>
        <p:nvSpPr>
          <p:cNvPr id="9" name="Segnaposto grafico 8"/>
          <p:cNvSpPr>
            <a:spLocks noGrp="1"/>
          </p:cNvSpPr>
          <p:nvPr>
            <p:ph type="chart" sz="quarter" idx="10" hasCustomPrompt="1"/>
          </p:nvPr>
        </p:nvSpPr>
        <p:spPr>
          <a:xfrm>
            <a:off x="911026" y="2781300"/>
            <a:ext cx="10369551" cy="2879948"/>
          </a:xfrm>
          <a:prstGeom prst="rect">
            <a:avLst/>
          </a:prstGeom>
        </p:spPr>
        <p:txBody>
          <a:bodyPr/>
          <a:lstStyle>
            <a:lvl1pPr marL="0" indent="0">
              <a:buNone/>
              <a:defRPr sz="1800" baseline="0">
                <a:latin typeface="+mn-lt"/>
              </a:defRPr>
            </a:lvl1pPr>
          </a:lstStyle>
          <a:p>
            <a:r>
              <a:rPr lang="it-IT"/>
              <a:t>Fare clic sull’icona per inserire un grafico</a:t>
            </a:r>
          </a:p>
        </p:txBody>
      </p:sp>
      <p:sp>
        <p:nvSpPr>
          <p:cNvPr id="11" name="Segnaposto testo 7"/>
          <p:cNvSpPr>
            <a:spLocks noGrp="1"/>
          </p:cNvSpPr>
          <p:nvPr>
            <p:ph type="body" sz="quarter" idx="12" hasCustomPrompt="1"/>
          </p:nvPr>
        </p:nvSpPr>
        <p:spPr>
          <a:xfrm>
            <a:off x="527051" y="1412876"/>
            <a:ext cx="11233149" cy="431949"/>
          </a:xfrm>
          <a:prstGeom prst="rect">
            <a:avLst/>
          </a:prstGeom>
        </p:spPr>
        <p:txBody>
          <a:bodyPr/>
          <a:lstStyle>
            <a:lvl1pPr marL="0" indent="0">
              <a:buFont typeface="Arial" panose="020B0604020202020204" pitchFamily="34" charset="0"/>
              <a:buNone/>
              <a:defRPr sz="1800" baseline="0">
                <a:latin typeface="+mn-lt"/>
              </a:defRPr>
            </a:lvl1pPr>
          </a:lstStyle>
          <a:p>
            <a:pPr lvl="0"/>
            <a:r>
              <a:rPr lang="it-IT"/>
              <a:t>Fare clic per modificare il testo</a:t>
            </a:r>
          </a:p>
        </p:txBody>
      </p:sp>
      <p:sp>
        <p:nvSpPr>
          <p:cNvPr id="6" name="Segnaposto testo 7"/>
          <p:cNvSpPr>
            <a:spLocks noGrp="1"/>
          </p:cNvSpPr>
          <p:nvPr>
            <p:ph type="body" sz="quarter" idx="13" hasCustomPrompt="1"/>
          </p:nvPr>
        </p:nvSpPr>
        <p:spPr>
          <a:xfrm>
            <a:off x="527051" y="476674"/>
            <a:ext cx="11233149" cy="648071"/>
          </a:xfrm>
          <a:prstGeom prst="rect">
            <a:avLst/>
          </a:prstGeom>
        </p:spPr>
        <p:txBody>
          <a:bodyPr/>
          <a:lstStyle>
            <a:lvl1pPr marL="0" indent="0">
              <a:lnSpc>
                <a:spcPts val="2200"/>
              </a:lnSpc>
              <a:buNone/>
              <a:defRPr sz="2400" b="1">
                <a:solidFill>
                  <a:srgbClr val="BD2B0B"/>
                </a:solidFill>
                <a:latin typeface="+mj-lt"/>
              </a:defRPr>
            </a:lvl1pPr>
          </a:lstStyle>
          <a:p>
            <a:pPr lvl="0"/>
            <a:r>
              <a:rPr lang="it-IT"/>
              <a:t>Fare clic per modificare il titolo della diapositiva</a:t>
            </a:r>
          </a:p>
        </p:txBody>
      </p:sp>
    </p:spTree>
    <p:extLst>
      <p:ext uri="{BB962C8B-B14F-4D97-AF65-F5344CB8AC3E}">
        <p14:creationId xmlns:p14="http://schemas.microsoft.com/office/powerpoint/2010/main" val="555833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ositiva con immagine">
    <p:spTree>
      <p:nvGrpSpPr>
        <p:cNvPr id="1" name=""/>
        <p:cNvGrpSpPr/>
        <p:nvPr/>
      </p:nvGrpSpPr>
      <p:grpSpPr>
        <a:xfrm>
          <a:off x="0" y="0"/>
          <a:ext cx="0" cy="0"/>
          <a:chOff x="0" y="0"/>
          <a:chExt cx="0" cy="0"/>
        </a:xfrm>
      </p:grpSpPr>
      <p:sp>
        <p:nvSpPr>
          <p:cNvPr id="11" name="Segnaposto immagine 10"/>
          <p:cNvSpPr>
            <a:spLocks noGrp="1"/>
          </p:cNvSpPr>
          <p:nvPr>
            <p:ph type="pic" sz="quarter" idx="10" hasCustomPrompt="1"/>
          </p:nvPr>
        </p:nvSpPr>
        <p:spPr>
          <a:xfrm>
            <a:off x="1534584" y="1700809"/>
            <a:ext cx="9122833" cy="4105275"/>
          </a:xfrm>
          <a:prstGeom prst="rect">
            <a:avLst/>
          </a:prstGeom>
        </p:spPr>
        <p:txBody>
          <a:bodyPr/>
          <a:lstStyle>
            <a:lvl1pPr marL="0" indent="0">
              <a:buNone/>
              <a:defRPr sz="1800">
                <a:latin typeface="+mn-lt"/>
              </a:defRPr>
            </a:lvl1pPr>
          </a:lstStyle>
          <a:p>
            <a:r>
              <a:rPr lang="it-IT"/>
              <a:t>Fare clic sull’icona per inserire un’immagine</a:t>
            </a:r>
          </a:p>
        </p:txBody>
      </p:sp>
      <p:sp>
        <p:nvSpPr>
          <p:cNvPr id="5" name="Segnaposto testo 7"/>
          <p:cNvSpPr>
            <a:spLocks noGrp="1"/>
          </p:cNvSpPr>
          <p:nvPr>
            <p:ph type="body" sz="quarter" idx="11" hasCustomPrompt="1"/>
          </p:nvPr>
        </p:nvSpPr>
        <p:spPr>
          <a:xfrm>
            <a:off x="527051" y="476674"/>
            <a:ext cx="11233149" cy="648071"/>
          </a:xfrm>
          <a:prstGeom prst="rect">
            <a:avLst/>
          </a:prstGeom>
        </p:spPr>
        <p:txBody>
          <a:bodyPr/>
          <a:lstStyle>
            <a:lvl1pPr marL="0" indent="0">
              <a:lnSpc>
                <a:spcPts val="2200"/>
              </a:lnSpc>
              <a:buNone/>
              <a:defRPr sz="2400" b="1">
                <a:solidFill>
                  <a:srgbClr val="BD2B0B"/>
                </a:solidFill>
                <a:latin typeface="+mj-lt"/>
              </a:defRPr>
            </a:lvl1pPr>
          </a:lstStyle>
          <a:p>
            <a:pPr lvl="0"/>
            <a:r>
              <a:rPr lang="it-IT"/>
              <a:t>Fare clic per modificare il titolo della diapositiva</a:t>
            </a:r>
          </a:p>
        </p:txBody>
      </p:sp>
    </p:spTree>
    <p:extLst>
      <p:ext uri="{BB962C8B-B14F-4D97-AF65-F5344CB8AC3E}">
        <p14:creationId xmlns:p14="http://schemas.microsoft.com/office/powerpoint/2010/main" val="3970258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yout CHIUSURA">
    <p:spTree>
      <p:nvGrpSpPr>
        <p:cNvPr id="1" name=""/>
        <p:cNvGrpSpPr/>
        <p:nvPr/>
      </p:nvGrpSpPr>
      <p:grpSpPr>
        <a:xfrm>
          <a:off x="0" y="0"/>
          <a:ext cx="0" cy="0"/>
          <a:chOff x="0" y="0"/>
          <a:chExt cx="0" cy="0"/>
        </a:xfrm>
      </p:grpSpPr>
      <p:sp>
        <p:nvSpPr>
          <p:cNvPr id="8" name="Segnaposto testo 7"/>
          <p:cNvSpPr>
            <a:spLocks noGrp="1"/>
          </p:cNvSpPr>
          <p:nvPr>
            <p:ph type="body" sz="quarter" idx="10" hasCustomPrompt="1"/>
          </p:nvPr>
        </p:nvSpPr>
        <p:spPr>
          <a:xfrm>
            <a:off x="1487488" y="2780928"/>
            <a:ext cx="9217024" cy="432370"/>
          </a:xfrm>
          <a:prstGeom prst="rect">
            <a:avLst/>
          </a:prstGeom>
        </p:spPr>
        <p:txBody>
          <a:bodyPr/>
          <a:lstStyle>
            <a:lvl1pPr marL="0" indent="0" algn="ctr">
              <a:buFontTx/>
              <a:buNone/>
              <a:defRPr sz="2000" b="1">
                <a:solidFill>
                  <a:schemeClr val="tx1">
                    <a:lumMod val="65000"/>
                    <a:lumOff val="35000"/>
                  </a:schemeClr>
                </a:solidFill>
                <a:latin typeface="+mj-lt"/>
              </a:defRPr>
            </a:lvl1pPr>
          </a:lstStyle>
          <a:p>
            <a:pPr lvl="0"/>
            <a:r>
              <a:rPr lang="it-IT"/>
              <a:t>Nome Cognome</a:t>
            </a:r>
          </a:p>
        </p:txBody>
      </p:sp>
      <p:sp>
        <p:nvSpPr>
          <p:cNvPr id="13" name="Segnaposto testo 12"/>
          <p:cNvSpPr>
            <a:spLocks noGrp="1"/>
          </p:cNvSpPr>
          <p:nvPr>
            <p:ph type="body" sz="quarter" idx="11" hasCustomPrompt="1"/>
          </p:nvPr>
        </p:nvSpPr>
        <p:spPr>
          <a:xfrm>
            <a:off x="1439483" y="3573017"/>
            <a:ext cx="9313035" cy="936103"/>
          </a:xfrm>
          <a:prstGeom prst="rect">
            <a:avLst/>
          </a:prstGeom>
        </p:spPr>
        <p:txBody>
          <a:bodyPr/>
          <a:lstStyle>
            <a:lvl1pPr marL="0" indent="0" algn="ctr">
              <a:buFontTx/>
              <a:buNone/>
              <a:defRPr sz="1600">
                <a:solidFill>
                  <a:schemeClr val="tx1">
                    <a:lumMod val="65000"/>
                    <a:lumOff val="35000"/>
                  </a:schemeClr>
                </a:solidFill>
                <a:latin typeface="+mn-lt"/>
              </a:defRPr>
            </a:lvl1pPr>
          </a:lstStyle>
          <a:p>
            <a:pPr lvl="0"/>
            <a:r>
              <a:rPr lang="it-IT"/>
              <a:t>Struttura</a:t>
            </a:r>
          </a:p>
        </p:txBody>
      </p:sp>
      <p:sp>
        <p:nvSpPr>
          <p:cNvPr id="16" name="Segnaposto testo 15"/>
          <p:cNvSpPr>
            <a:spLocks noGrp="1"/>
          </p:cNvSpPr>
          <p:nvPr>
            <p:ph type="body" sz="quarter" idx="12" hasCustomPrompt="1"/>
          </p:nvPr>
        </p:nvSpPr>
        <p:spPr>
          <a:xfrm>
            <a:off x="1390651" y="4725144"/>
            <a:ext cx="9410700" cy="1440160"/>
          </a:xfrm>
          <a:prstGeom prst="rect">
            <a:avLst/>
          </a:prstGeom>
        </p:spPr>
        <p:txBody>
          <a:bodyPr/>
          <a:lstStyle>
            <a:lvl1pPr marL="0" indent="0" algn="ctr">
              <a:buFontTx/>
              <a:buNone/>
              <a:defRPr sz="1300" b="0">
                <a:solidFill>
                  <a:schemeClr val="tx1">
                    <a:lumMod val="65000"/>
                    <a:lumOff val="35000"/>
                  </a:schemeClr>
                </a:solidFill>
                <a:latin typeface="+mn-lt"/>
              </a:defRPr>
            </a:lvl1pPr>
          </a:lstStyle>
          <a:p>
            <a:pPr lvl="0"/>
            <a:r>
              <a:rPr lang="it-IT"/>
              <a:t>nome.cognome@unibo.it</a:t>
            </a:r>
          </a:p>
          <a:p>
            <a:pPr lvl="0"/>
            <a:r>
              <a:rPr lang="it-IT"/>
              <a:t>051 20 99982</a:t>
            </a:r>
          </a:p>
        </p:txBody>
      </p:sp>
    </p:spTree>
    <p:extLst>
      <p:ext uri="{BB962C8B-B14F-4D97-AF65-F5344CB8AC3E}">
        <p14:creationId xmlns:p14="http://schemas.microsoft.com/office/powerpoint/2010/main" val="4249450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a con punto elenco">
    <p:spTree>
      <p:nvGrpSpPr>
        <p:cNvPr id="1" name=""/>
        <p:cNvGrpSpPr/>
        <p:nvPr/>
      </p:nvGrpSpPr>
      <p:grpSpPr>
        <a:xfrm>
          <a:off x="0" y="0"/>
          <a:ext cx="0" cy="0"/>
          <a:chOff x="0" y="0"/>
          <a:chExt cx="0" cy="0"/>
        </a:xfrm>
      </p:grpSpPr>
      <p:sp>
        <p:nvSpPr>
          <p:cNvPr id="8" name="Segnaposto testo 7"/>
          <p:cNvSpPr>
            <a:spLocks noGrp="1"/>
          </p:cNvSpPr>
          <p:nvPr>
            <p:ph type="body" sz="quarter" idx="11" hasCustomPrompt="1"/>
          </p:nvPr>
        </p:nvSpPr>
        <p:spPr>
          <a:xfrm>
            <a:off x="527051" y="1412876"/>
            <a:ext cx="11233149" cy="431949"/>
          </a:xfrm>
          <a:prstGeom prst="rect">
            <a:avLst/>
          </a:prstGeom>
        </p:spPr>
        <p:txBody>
          <a:bodyPr/>
          <a:lstStyle>
            <a:lvl1pPr marL="0" indent="0">
              <a:buFont typeface="Arial" panose="020B0604020202020204" pitchFamily="34" charset="0"/>
              <a:buNone/>
              <a:defRPr sz="1800" baseline="0">
                <a:latin typeface="Century Gothic" panose="020B0502020202020204" pitchFamily="34" charset="0"/>
              </a:defRPr>
            </a:lvl1pPr>
          </a:lstStyle>
          <a:p>
            <a:pPr lvl="0"/>
            <a:r>
              <a:rPr lang="it-IT"/>
              <a:t>Fare clic per modificare il testo</a:t>
            </a:r>
          </a:p>
        </p:txBody>
      </p:sp>
      <p:sp>
        <p:nvSpPr>
          <p:cNvPr id="10" name="Segnaposto testo 9"/>
          <p:cNvSpPr>
            <a:spLocks noGrp="1"/>
          </p:cNvSpPr>
          <p:nvPr>
            <p:ph type="body" sz="quarter" idx="12" hasCustomPrompt="1"/>
          </p:nvPr>
        </p:nvSpPr>
        <p:spPr>
          <a:xfrm>
            <a:off x="527051" y="1989138"/>
            <a:ext cx="11233149" cy="3816126"/>
          </a:xfrm>
          <a:prstGeom prst="rect">
            <a:avLst/>
          </a:prstGeom>
        </p:spPr>
        <p:txBody>
          <a:bodyPr/>
          <a:lstStyle>
            <a:lvl1pPr marL="285750" indent="-285750">
              <a:buFont typeface="Wingdings" panose="05000000000000000000" pitchFamily="2" charset="2"/>
              <a:buChar char="§"/>
              <a:defRPr sz="1800" baseline="0">
                <a:latin typeface="Century Gothic" panose="020B0502020202020204" pitchFamily="34" charset="0"/>
              </a:defRPr>
            </a:lvl1pPr>
            <a:lvl2pPr marL="742950" indent="-285750">
              <a:buFont typeface="Wingdings" panose="05000000000000000000" pitchFamily="2" charset="2"/>
              <a:buChar char="§"/>
              <a:defRPr sz="1800">
                <a:latin typeface="Century Gothic" panose="020B0502020202020204" pitchFamily="34" charset="0"/>
              </a:defRPr>
            </a:lvl2pPr>
          </a:lstStyle>
          <a:p>
            <a:pPr lvl="1"/>
            <a:r>
              <a:rPr lang="it-IT"/>
              <a:t>Fare clic per modificare il punto elenco uno</a:t>
            </a:r>
          </a:p>
          <a:p>
            <a:pPr lvl="1"/>
            <a:r>
              <a:rPr lang="it-IT"/>
              <a:t>Fare clic per modificare il punto elenco due</a:t>
            </a:r>
          </a:p>
          <a:p>
            <a:pPr lvl="1"/>
            <a:r>
              <a:rPr lang="it-IT"/>
              <a:t>Fare clic per modificare il punto elenco tre</a:t>
            </a:r>
          </a:p>
          <a:p>
            <a:pPr lvl="1"/>
            <a:r>
              <a:rPr lang="it-IT"/>
              <a:t>Fare clic per modificare il punto elenco quattro</a:t>
            </a:r>
          </a:p>
        </p:txBody>
      </p:sp>
      <p:sp>
        <p:nvSpPr>
          <p:cNvPr id="16" name="Segnaposto testo 7"/>
          <p:cNvSpPr>
            <a:spLocks noGrp="1"/>
          </p:cNvSpPr>
          <p:nvPr>
            <p:ph type="body" sz="quarter" idx="10" hasCustomPrompt="1"/>
          </p:nvPr>
        </p:nvSpPr>
        <p:spPr>
          <a:xfrm>
            <a:off x="527051" y="476674"/>
            <a:ext cx="11233149" cy="648071"/>
          </a:xfrm>
          <a:prstGeom prst="rect">
            <a:avLst/>
          </a:prstGeom>
        </p:spPr>
        <p:txBody>
          <a:bodyPr/>
          <a:lstStyle>
            <a:lvl1pPr marL="0" indent="0">
              <a:lnSpc>
                <a:spcPts val="2200"/>
              </a:lnSpc>
              <a:buNone/>
              <a:defRPr sz="2400" b="1">
                <a:solidFill>
                  <a:srgbClr val="BD2B0B"/>
                </a:solidFill>
                <a:latin typeface="Century Gothic" panose="020B0502020202020204" pitchFamily="34" charset="0"/>
              </a:defRPr>
            </a:lvl1pPr>
          </a:lstStyle>
          <a:p>
            <a:pPr lvl="0"/>
            <a:r>
              <a:rPr lang="it-IT"/>
              <a:t>Fare clic per modificare il titolo della diapositiva</a:t>
            </a:r>
          </a:p>
        </p:txBody>
      </p:sp>
    </p:spTree>
    <p:extLst>
      <p:ext uri="{BB962C8B-B14F-4D97-AF65-F5344CB8AC3E}">
        <p14:creationId xmlns:p14="http://schemas.microsoft.com/office/powerpoint/2010/main" val="3043853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positiva semplice">
    <p:spTree>
      <p:nvGrpSpPr>
        <p:cNvPr id="1" name=""/>
        <p:cNvGrpSpPr/>
        <p:nvPr/>
      </p:nvGrpSpPr>
      <p:grpSpPr>
        <a:xfrm>
          <a:off x="0" y="0"/>
          <a:ext cx="0" cy="0"/>
          <a:chOff x="0" y="0"/>
          <a:chExt cx="0" cy="0"/>
        </a:xfrm>
      </p:grpSpPr>
      <p:sp>
        <p:nvSpPr>
          <p:cNvPr id="7" name="Segnaposto testo 7"/>
          <p:cNvSpPr>
            <a:spLocks noGrp="1"/>
          </p:cNvSpPr>
          <p:nvPr>
            <p:ph type="body" sz="quarter" idx="10" hasCustomPrompt="1"/>
          </p:nvPr>
        </p:nvSpPr>
        <p:spPr>
          <a:xfrm>
            <a:off x="527051" y="476674"/>
            <a:ext cx="11233149" cy="648071"/>
          </a:xfrm>
          <a:prstGeom prst="rect">
            <a:avLst/>
          </a:prstGeom>
        </p:spPr>
        <p:txBody>
          <a:bodyPr/>
          <a:lstStyle>
            <a:lvl1pPr marL="0" indent="0">
              <a:lnSpc>
                <a:spcPts val="2200"/>
              </a:lnSpc>
              <a:buNone/>
              <a:defRPr sz="2400" b="1">
                <a:solidFill>
                  <a:srgbClr val="BD2B0B"/>
                </a:solidFill>
                <a:latin typeface="Century Gothic" panose="020B0502020202020204" pitchFamily="34" charset="0"/>
              </a:defRPr>
            </a:lvl1pPr>
          </a:lstStyle>
          <a:p>
            <a:pPr lvl="0"/>
            <a:r>
              <a:rPr lang="it-IT"/>
              <a:t>Fare clic per modificare il titolo della diapositiva</a:t>
            </a:r>
          </a:p>
        </p:txBody>
      </p:sp>
      <p:sp>
        <p:nvSpPr>
          <p:cNvPr id="9" name="Segnaposto testo 7"/>
          <p:cNvSpPr>
            <a:spLocks noGrp="1"/>
          </p:cNvSpPr>
          <p:nvPr>
            <p:ph type="body" sz="quarter" idx="11" hasCustomPrompt="1"/>
          </p:nvPr>
        </p:nvSpPr>
        <p:spPr>
          <a:xfrm>
            <a:off x="527051" y="1412875"/>
            <a:ext cx="11233149" cy="4464397"/>
          </a:xfrm>
          <a:prstGeom prst="rect">
            <a:avLst/>
          </a:prstGeom>
        </p:spPr>
        <p:txBody>
          <a:bodyPr/>
          <a:lstStyle>
            <a:lvl1pPr marL="0" indent="0">
              <a:buFont typeface="Arial" panose="020B0604020202020204" pitchFamily="34" charset="0"/>
              <a:buNone/>
              <a:defRPr sz="1800" baseline="0">
                <a:latin typeface="Century Gothic" panose="020B0502020202020204" pitchFamily="34" charset="0"/>
              </a:defRPr>
            </a:lvl1pPr>
          </a:lstStyle>
          <a:p>
            <a:pPr lvl="0"/>
            <a:r>
              <a:rPr lang="it-IT"/>
              <a:t>Fare clic per modificare il testo</a:t>
            </a:r>
          </a:p>
        </p:txBody>
      </p:sp>
    </p:spTree>
    <p:extLst>
      <p:ext uri="{BB962C8B-B14F-4D97-AF65-F5344CB8AC3E}">
        <p14:creationId xmlns:p14="http://schemas.microsoft.com/office/powerpoint/2010/main" val="3418157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positiva con grafico">
    <p:spTree>
      <p:nvGrpSpPr>
        <p:cNvPr id="1" name=""/>
        <p:cNvGrpSpPr/>
        <p:nvPr/>
      </p:nvGrpSpPr>
      <p:grpSpPr>
        <a:xfrm>
          <a:off x="0" y="0"/>
          <a:ext cx="0" cy="0"/>
          <a:chOff x="0" y="0"/>
          <a:chExt cx="0" cy="0"/>
        </a:xfrm>
      </p:grpSpPr>
      <p:sp>
        <p:nvSpPr>
          <p:cNvPr id="9" name="Segnaposto grafico 8"/>
          <p:cNvSpPr>
            <a:spLocks noGrp="1"/>
          </p:cNvSpPr>
          <p:nvPr>
            <p:ph type="chart" sz="quarter" idx="10" hasCustomPrompt="1"/>
          </p:nvPr>
        </p:nvSpPr>
        <p:spPr>
          <a:xfrm>
            <a:off x="911026" y="2781300"/>
            <a:ext cx="10369551" cy="3024188"/>
          </a:xfrm>
          <a:prstGeom prst="rect">
            <a:avLst/>
          </a:prstGeom>
        </p:spPr>
        <p:txBody>
          <a:bodyPr/>
          <a:lstStyle>
            <a:lvl1pPr marL="0" indent="0">
              <a:buNone/>
              <a:defRPr sz="1800" baseline="0">
                <a:latin typeface="Century Gothic" panose="020B0502020202020204" pitchFamily="34" charset="0"/>
              </a:defRPr>
            </a:lvl1pPr>
          </a:lstStyle>
          <a:p>
            <a:r>
              <a:rPr lang="it-IT"/>
              <a:t>Fare clic sull’icona per inserire un grafico</a:t>
            </a:r>
          </a:p>
        </p:txBody>
      </p:sp>
      <p:sp>
        <p:nvSpPr>
          <p:cNvPr id="11" name="Segnaposto testo 7"/>
          <p:cNvSpPr>
            <a:spLocks noGrp="1"/>
          </p:cNvSpPr>
          <p:nvPr>
            <p:ph type="body" sz="quarter" idx="12" hasCustomPrompt="1"/>
          </p:nvPr>
        </p:nvSpPr>
        <p:spPr>
          <a:xfrm>
            <a:off x="527051" y="1412876"/>
            <a:ext cx="11233149" cy="431949"/>
          </a:xfrm>
          <a:prstGeom prst="rect">
            <a:avLst/>
          </a:prstGeom>
        </p:spPr>
        <p:txBody>
          <a:bodyPr/>
          <a:lstStyle>
            <a:lvl1pPr marL="0" indent="0">
              <a:buFont typeface="Arial" panose="020B0604020202020204" pitchFamily="34" charset="0"/>
              <a:buNone/>
              <a:defRPr sz="1800" baseline="0">
                <a:latin typeface="Century Gothic" panose="020B0502020202020204" pitchFamily="34" charset="0"/>
              </a:defRPr>
            </a:lvl1pPr>
          </a:lstStyle>
          <a:p>
            <a:pPr lvl="0"/>
            <a:r>
              <a:rPr lang="it-IT"/>
              <a:t>Fare clic per modificare il testo</a:t>
            </a:r>
          </a:p>
        </p:txBody>
      </p:sp>
      <p:sp>
        <p:nvSpPr>
          <p:cNvPr id="6" name="Segnaposto testo 7"/>
          <p:cNvSpPr>
            <a:spLocks noGrp="1"/>
          </p:cNvSpPr>
          <p:nvPr>
            <p:ph type="body" sz="quarter" idx="13" hasCustomPrompt="1"/>
          </p:nvPr>
        </p:nvSpPr>
        <p:spPr>
          <a:xfrm>
            <a:off x="527051" y="476674"/>
            <a:ext cx="11233149" cy="648071"/>
          </a:xfrm>
          <a:prstGeom prst="rect">
            <a:avLst/>
          </a:prstGeom>
        </p:spPr>
        <p:txBody>
          <a:bodyPr/>
          <a:lstStyle>
            <a:lvl1pPr marL="0" indent="0">
              <a:lnSpc>
                <a:spcPts val="2200"/>
              </a:lnSpc>
              <a:buNone/>
              <a:defRPr sz="2400" b="1">
                <a:solidFill>
                  <a:srgbClr val="BD2B0B"/>
                </a:solidFill>
                <a:latin typeface="Century Gothic" panose="020B0502020202020204" pitchFamily="34" charset="0"/>
              </a:defRPr>
            </a:lvl1pPr>
          </a:lstStyle>
          <a:p>
            <a:pPr lvl="0"/>
            <a:r>
              <a:rPr lang="it-IT"/>
              <a:t>Fare clic per modificare il titolo della diapositiva</a:t>
            </a:r>
          </a:p>
        </p:txBody>
      </p:sp>
    </p:spTree>
    <p:extLst>
      <p:ext uri="{BB962C8B-B14F-4D97-AF65-F5344CB8AC3E}">
        <p14:creationId xmlns:p14="http://schemas.microsoft.com/office/powerpoint/2010/main" val="5558334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1.png"/><Relationship Id="rId5" Type="http://schemas.openxmlformats.org/officeDocument/2006/relationships/theme" Target="../theme/theme5.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2" name="Connettore 1 11"/>
          <p:cNvCxnSpPr/>
          <p:nvPr userDrawn="1"/>
        </p:nvCxnSpPr>
        <p:spPr>
          <a:xfrm>
            <a:off x="4367808" y="188640"/>
            <a:ext cx="0" cy="6408712"/>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9" name="Immagin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091" y="1701318"/>
            <a:ext cx="3526945" cy="2494461"/>
          </a:xfrm>
          <a:prstGeom prst="rect">
            <a:avLst/>
          </a:prstGeom>
        </p:spPr>
      </p:pic>
    </p:spTree>
    <p:extLst>
      <p:ext uri="{BB962C8B-B14F-4D97-AF65-F5344CB8AC3E}">
        <p14:creationId xmlns:p14="http://schemas.microsoft.com/office/powerpoint/2010/main" val="613657427"/>
      </p:ext>
    </p:extLst>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Immagine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488812" y="5693184"/>
            <a:ext cx="1583526" cy="1119962"/>
          </a:xfrm>
          <a:prstGeom prst="rect">
            <a:avLst/>
          </a:prstGeom>
        </p:spPr>
      </p:pic>
      <p:sp>
        <p:nvSpPr>
          <p:cNvPr id="3" name="CasellaDiTesto 2">
            <a:extLst>
              <a:ext uri="{FF2B5EF4-FFF2-40B4-BE49-F238E27FC236}">
                <a16:creationId xmlns:a16="http://schemas.microsoft.com/office/drawing/2014/main" id="{5B4AE421-09DA-412D-AAD7-5E65002B1FDA}"/>
              </a:ext>
            </a:extLst>
          </p:cNvPr>
          <p:cNvSpPr txBox="1"/>
          <p:nvPr userDrawn="1"/>
        </p:nvSpPr>
        <p:spPr>
          <a:xfrm>
            <a:off x="179512" y="6525019"/>
            <a:ext cx="792088" cy="276999"/>
          </a:xfrm>
          <a:prstGeom prst="rect">
            <a:avLst/>
          </a:prstGeom>
          <a:noFill/>
        </p:spPr>
        <p:txBody>
          <a:bodyPr wrap="square" rtlCol="0">
            <a:spAutoFit/>
          </a:bodyPr>
          <a:lstStyle/>
          <a:p>
            <a:fld id="{723C9881-DC19-44C1-8307-96C20AE8129F}" type="slidenum">
              <a:rPr lang="it-IT" sz="1200" smtClean="0"/>
              <a:t>‹N›</a:t>
            </a:fld>
            <a:endParaRPr lang="it-IT" sz="1200"/>
          </a:p>
        </p:txBody>
      </p:sp>
    </p:spTree>
    <p:extLst>
      <p:ext uri="{BB962C8B-B14F-4D97-AF65-F5344CB8AC3E}">
        <p14:creationId xmlns:p14="http://schemas.microsoft.com/office/powerpoint/2010/main" val="3570652833"/>
      </p:ext>
    </p:extLst>
  </p:cSld>
  <p:clrMap bg1="lt1" tx1="dk1" bg2="lt2" tx2="dk2" accent1="accent1" accent2="accent2" accent3="accent3" accent4="accent4" accent5="accent5" accent6="accent6" hlink="hlink" folHlink="folHlink"/>
  <p:sldLayoutIdLst>
    <p:sldLayoutId id="2147483670" r:id="rId1"/>
    <p:sldLayoutId id="2147483661" r:id="rId2"/>
    <p:sldLayoutId id="2147483667" r:id="rId3"/>
    <p:sldLayoutId id="2147483669"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CasellaDiTesto 8"/>
          <p:cNvSpPr txBox="1"/>
          <p:nvPr userDrawn="1"/>
        </p:nvSpPr>
        <p:spPr>
          <a:xfrm>
            <a:off x="4175787" y="6453336"/>
            <a:ext cx="3840427" cy="338554"/>
          </a:xfrm>
          <a:prstGeom prst="rect">
            <a:avLst/>
          </a:prstGeom>
          <a:noFill/>
        </p:spPr>
        <p:txBody>
          <a:bodyPr wrap="square" rtlCol="0">
            <a:spAutoFit/>
          </a:bodyPr>
          <a:lstStyle/>
          <a:p>
            <a:pPr algn="ctr"/>
            <a:r>
              <a:rPr lang="it-IT" sz="1600">
                <a:solidFill>
                  <a:schemeClr val="tx1">
                    <a:lumMod val="65000"/>
                    <a:lumOff val="35000"/>
                  </a:schemeClr>
                </a:solidFill>
              </a:rPr>
              <a:t>www.unibo.it</a:t>
            </a:r>
          </a:p>
        </p:txBody>
      </p:sp>
      <p:pic>
        <p:nvPicPr>
          <p:cNvPr id="6" name="Immagin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6657" y="405065"/>
            <a:ext cx="2778684" cy="1965247"/>
          </a:xfrm>
          <a:prstGeom prst="rect">
            <a:avLst/>
          </a:prstGeom>
        </p:spPr>
      </p:pic>
    </p:spTree>
    <p:extLst>
      <p:ext uri="{BB962C8B-B14F-4D97-AF65-F5344CB8AC3E}">
        <p14:creationId xmlns:p14="http://schemas.microsoft.com/office/powerpoint/2010/main" val="1868398845"/>
      </p:ext>
    </p:extLst>
  </p:cSld>
  <p:clrMap bg1="lt1" tx1="dk1" bg2="lt2" tx2="dk2" accent1="accent1" accent2="accent2" accent3="accent3" accent4="accent4" accent5="accent5" accent6="accent6" hlink="hlink" folHlink="folHlink"/>
  <p:sldLayoutIdLst>
    <p:sldLayoutId id="2147483672"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magine 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14788" y="5877370"/>
            <a:ext cx="1323834" cy="935909"/>
          </a:xfrm>
          <a:prstGeom prst="rect">
            <a:avLst/>
          </a:prstGeom>
        </p:spPr>
      </p:pic>
    </p:spTree>
    <p:extLst>
      <p:ext uri="{BB962C8B-B14F-4D97-AF65-F5344CB8AC3E}">
        <p14:creationId xmlns:p14="http://schemas.microsoft.com/office/powerpoint/2010/main" val="357065283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682" r:id="rId5"/>
    <p:sldLayoutId id="2147483694" r:id="rId6"/>
    <p:sldLayoutId id="2147483695" r:id="rId7"/>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Immagine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488812" y="5693184"/>
            <a:ext cx="1583526" cy="1119962"/>
          </a:xfrm>
          <a:prstGeom prst="rect">
            <a:avLst/>
          </a:prstGeom>
        </p:spPr>
      </p:pic>
      <p:sp>
        <p:nvSpPr>
          <p:cNvPr id="3" name="CasellaDiTesto 2">
            <a:extLst>
              <a:ext uri="{FF2B5EF4-FFF2-40B4-BE49-F238E27FC236}">
                <a16:creationId xmlns:a16="http://schemas.microsoft.com/office/drawing/2014/main" id="{5B4AE421-09DA-412D-AAD7-5E65002B1FDA}"/>
              </a:ext>
            </a:extLst>
          </p:cNvPr>
          <p:cNvSpPr txBox="1"/>
          <p:nvPr userDrawn="1"/>
        </p:nvSpPr>
        <p:spPr>
          <a:xfrm>
            <a:off x="179512" y="6525019"/>
            <a:ext cx="792088" cy="276999"/>
          </a:xfrm>
          <a:prstGeom prst="rect">
            <a:avLst/>
          </a:prstGeom>
          <a:noFill/>
        </p:spPr>
        <p:txBody>
          <a:bodyPr wrap="square" rtlCol="0">
            <a:spAutoFit/>
          </a:bodyPr>
          <a:lstStyle/>
          <a:p>
            <a:fld id="{723C9881-DC19-44C1-8307-96C20AE8129F}" type="slidenum">
              <a:rPr lang="it-IT" sz="1200" smtClean="0"/>
              <a:t>‹N›</a:t>
            </a:fld>
            <a:endParaRPr lang="it-IT" sz="1200"/>
          </a:p>
        </p:txBody>
      </p:sp>
    </p:spTree>
    <p:extLst>
      <p:ext uri="{BB962C8B-B14F-4D97-AF65-F5344CB8AC3E}">
        <p14:creationId xmlns:p14="http://schemas.microsoft.com/office/powerpoint/2010/main" val="374517232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data.europa.eu/doi/10.2777/986252" TargetMode="External"/><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eosc.eu/research-careers-curricula" TargetMode="External"/><Relationship Id="rId5" Type="http://schemas.openxmlformats.org/officeDocument/2006/relationships/image" Target="../media/image21.png"/><Relationship Id="rId4" Type="http://schemas.openxmlformats.org/officeDocument/2006/relationships/hyperlink" Target="http://doi.org/10.5281/zenodo.3471708" TargetMode="Externa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datasupport.researchdata.nl/en/" TargetMode="Externa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mailto:giulia.caldoni2@unibo.it" TargetMode="External"/><Relationship Id="rId2" Type="http://schemas.openxmlformats.org/officeDocument/2006/relationships/hyperlink" Target="mailto:francesca.masini@unibo.it" TargetMode="Externa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4.png"/><Relationship Id="rId7" Type="http://schemas.openxmlformats.org/officeDocument/2006/relationships/hyperlink" Target="https://eur-lex.europa.eu/legal-content/IT/TXT/PDF/?uri=CELEX:32018H0790&amp;from=EN" TargetMode="External"/><Relationship Id="rId2" Type="http://schemas.openxmlformats.org/officeDocument/2006/relationships/hyperlink" Target="https://www.unibo.it/it/allegati/policy-di-ateneo-per-l2019accesso-aperto-alle-pubblicazioni-e-ai-dati-della-ricerca/@@download/file/PolicyAteneoAccessoApertoPubblicazioniDatiRicerca.pdf" TargetMode="External"/><Relationship Id="rId1" Type="http://schemas.openxmlformats.org/officeDocument/2006/relationships/slideLayout" Target="../slideLayouts/slideLayout8.xml"/><Relationship Id="rId6" Type="http://schemas.openxmlformats.org/officeDocument/2006/relationships/hyperlink" Target="http://cab.unime.it/decennale/wp-content/uploads/2014/03/Dich_MessinaITA.pdf" TargetMode="External"/><Relationship Id="rId11" Type="http://schemas.openxmlformats.org/officeDocument/2006/relationships/image" Target="../media/image3.png"/><Relationship Id="rId5" Type="http://schemas.openxmlformats.org/officeDocument/2006/relationships/hyperlink" Target="https://openaccess.mpg.de/67682/BerlinDeclaration_it.pdf" TargetMode="External"/><Relationship Id="rId10" Type="http://schemas.openxmlformats.org/officeDocument/2006/relationships/hyperlink" Target="https://sba.unibo.it/it/almadl/open-access-e-open-science" TargetMode="External"/><Relationship Id="rId4" Type="http://schemas.openxmlformats.org/officeDocument/2006/relationships/hyperlink" Target="https://www.unibo.it/it/ateneo/chi-siamo/codice-etico-e-di-comportamento" TargetMode="External"/><Relationship Id="rId9" Type="http://schemas.openxmlformats.org/officeDocument/2006/relationships/hyperlink" Target="https://sba.unibo.it/it/almadl"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png"/><Relationship Id="rId3" Type="http://schemas.openxmlformats.org/officeDocument/2006/relationships/hyperlink" Target="https://eosc-portal.eu/" TargetMode="External"/><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hyperlink" Target="https://www.icdi.it/it/" TargetMode="External"/><Relationship Id="rId1" Type="http://schemas.openxmlformats.org/officeDocument/2006/relationships/slideLayout" Target="../slideLayouts/slideLayout8.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hyperlink" Target="https://coara.eu/app/uploads/2022/09/2022_07_19_rra_agreement_final.pdf" TargetMode="External"/><Relationship Id="rId10" Type="http://schemas.openxmlformats.org/officeDocument/2006/relationships/image" Target="../media/image10.png"/><Relationship Id="rId4" Type="http://schemas.openxmlformats.org/officeDocument/2006/relationships/hyperlink" Target="https://www.the-guild.eu/" TargetMode="Externa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hyperlink" Target="https://pianostrategico.unibo.it/it/principi/incrementare-senso-responsabilita-sociale-in-tutte-attivita/sviluppo-open-science"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3.png"/><Relationship Id="rId3" Type="http://schemas.openxmlformats.org/officeDocument/2006/relationships/image" Target="../media/image15.png"/><Relationship Id="rId7" Type="http://schemas.openxmlformats.org/officeDocument/2006/relationships/hyperlink" Target="https://www.mur.gov.it/sites/default/files/2022-06/Piano_Nazionale_per_la_Scienza_Aperta.pdf" TargetMode="External"/><Relationship Id="rId12"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hyperlink" Target="https://coara.eu/app/uploads/2022/09/2022_07_19_rra_agreement_final.pdf" TargetMode="External"/><Relationship Id="rId11" Type="http://schemas.openxmlformats.org/officeDocument/2006/relationships/diagramColors" Target="../diagrams/colors3.xml"/><Relationship Id="rId5" Type="http://schemas.openxmlformats.org/officeDocument/2006/relationships/image" Target="../media/image14.png"/><Relationship Id="rId10" Type="http://schemas.openxmlformats.org/officeDocument/2006/relationships/diagramQuickStyle" Target="../diagrams/quickStyle3.xml"/><Relationship Id="rId4" Type="http://schemas.openxmlformats.org/officeDocument/2006/relationships/image" Target="../media/image13.png"/><Relationship Id="rId9"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a:xfrm>
            <a:off x="4751851" y="1986615"/>
            <a:ext cx="6913364" cy="1762716"/>
          </a:xfrm>
        </p:spPr>
        <p:txBody>
          <a:bodyPr/>
          <a:lstStyle/>
          <a:p>
            <a:r>
              <a:rPr lang="it-IT" dirty="0"/>
              <a:t>La rete di data steward: l’esperienza di </a:t>
            </a:r>
            <a:r>
              <a:rPr lang="it-IT" dirty="0" err="1"/>
              <a:t>UniBO</a:t>
            </a:r>
            <a:endParaRPr lang="it-IT" dirty="0"/>
          </a:p>
          <a:p>
            <a:r>
              <a:rPr lang="it-IT" sz="2000" b="0" dirty="0"/>
              <a:t>Open Science Cafè, 13/04/2023</a:t>
            </a:r>
          </a:p>
        </p:txBody>
      </p:sp>
      <p:sp>
        <p:nvSpPr>
          <p:cNvPr id="3" name="Segnaposto testo 2"/>
          <p:cNvSpPr>
            <a:spLocks noGrp="1"/>
          </p:cNvSpPr>
          <p:nvPr>
            <p:ph type="body" sz="quarter" idx="11"/>
          </p:nvPr>
        </p:nvSpPr>
        <p:spPr>
          <a:xfrm>
            <a:off x="4751851" y="4989014"/>
            <a:ext cx="7008283" cy="1612568"/>
          </a:xfrm>
        </p:spPr>
        <p:txBody>
          <a:bodyPr lIns="91440" tIns="45720" rIns="91440" bIns="45720" anchor="t"/>
          <a:lstStyle/>
          <a:p>
            <a:pPr>
              <a:spcBef>
                <a:spcPts val="0"/>
              </a:spcBef>
            </a:pPr>
            <a:r>
              <a:rPr lang="it-IT" sz="1400" i="0" u="none" strike="noStrike" dirty="0">
                <a:solidFill>
                  <a:srgbClr val="000000"/>
                </a:solidFill>
                <a:effectLst/>
                <a:latin typeface="Calibri"/>
                <a:cs typeface="Arial"/>
              </a:rPr>
              <a:t>Francesca Masini</a:t>
            </a:r>
            <a:endParaRPr lang="it-IT" sz="1400" dirty="0">
              <a:solidFill>
                <a:srgbClr val="595959"/>
              </a:solidFill>
              <a:latin typeface="Calibri"/>
              <a:cs typeface="Arial"/>
            </a:endParaRPr>
          </a:p>
          <a:p>
            <a:pPr>
              <a:spcBef>
                <a:spcPts val="0"/>
              </a:spcBef>
            </a:pPr>
            <a:r>
              <a:rPr lang="it-IT" sz="1400" b="0" i="0" u="none" strike="noStrike" dirty="0">
                <a:solidFill>
                  <a:srgbClr val="000000"/>
                </a:solidFill>
                <a:effectLst/>
                <a:latin typeface="Calibri"/>
                <a:cs typeface="Arial"/>
              </a:rPr>
              <a:t>Delegata del Rettore per la scienza aperta e i dati della ricerca</a:t>
            </a:r>
            <a:endParaRPr lang="it-IT" sz="1400" b="0" dirty="0">
              <a:solidFill>
                <a:srgbClr val="595959"/>
              </a:solidFill>
              <a:latin typeface="Calibri"/>
              <a:cs typeface="Arial"/>
            </a:endParaRPr>
          </a:p>
          <a:p>
            <a:pPr>
              <a:spcBef>
                <a:spcPts val="0"/>
              </a:spcBef>
            </a:pPr>
            <a:r>
              <a:rPr lang="it-IT" sz="1400" b="0" dirty="0">
                <a:solidFill>
                  <a:srgbClr val="000000"/>
                </a:solidFill>
                <a:latin typeface="Calibri"/>
                <a:cs typeface="Arial"/>
              </a:rPr>
              <a:t>Alma Mater Studiorum - Università</a:t>
            </a:r>
            <a:r>
              <a:rPr lang="it-IT" sz="1400" b="0" i="0" u="none" strike="noStrike" dirty="0">
                <a:solidFill>
                  <a:srgbClr val="000000"/>
                </a:solidFill>
                <a:effectLst/>
                <a:latin typeface="Calibri"/>
                <a:cs typeface="Arial"/>
              </a:rPr>
              <a:t> di Bologna</a:t>
            </a:r>
            <a:endParaRPr lang="it-IT" sz="1400" b="0" dirty="0">
              <a:effectLst/>
              <a:latin typeface="Calibri"/>
              <a:cs typeface="Arial"/>
            </a:endParaRPr>
          </a:p>
          <a:p>
            <a:pPr>
              <a:spcBef>
                <a:spcPts val="0"/>
              </a:spcBef>
            </a:pPr>
            <a:br>
              <a:rPr lang="it-IT" sz="1400" dirty="0">
                <a:effectLst/>
              </a:rPr>
            </a:br>
            <a:r>
              <a:rPr lang="it-IT" sz="1400" i="0" u="none" strike="noStrike" dirty="0">
                <a:solidFill>
                  <a:srgbClr val="000000"/>
                </a:solidFill>
                <a:effectLst/>
                <a:latin typeface="Calibri"/>
                <a:cs typeface="Arial"/>
              </a:rPr>
              <a:t>Giulia Caldoni</a:t>
            </a:r>
            <a:endParaRPr lang="it-IT" sz="1400" dirty="0">
              <a:solidFill>
                <a:srgbClr val="595959"/>
              </a:solidFill>
              <a:latin typeface="Calibri"/>
              <a:cs typeface="Arial"/>
            </a:endParaRPr>
          </a:p>
          <a:p>
            <a:pPr>
              <a:spcBef>
                <a:spcPts val="0"/>
              </a:spcBef>
            </a:pPr>
            <a:r>
              <a:rPr lang="it-IT" sz="1400" b="0" i="0" u="none" strike="noStrike" dirty="0">
                <a:solidFill>
                  <a:srgbClr val="000000"/>
                </a:solidFill>
                <a:effectLst/>
                <a:latin typeface="Calibri"/>
                <a:cs typeface="Arial"/>
              </a:rPr>
              <a:t>Data Steward, Research Services </a:t>
            </a:r>
            <a:r>
              <a:rPr lang="it-IT" sz="1400" b="0" i="0" u="none" strike="noStrike" dirty="0" err="1">
                <a:solidFill>
                  <a:srgbClr val="000000"/>
                </a:solidFill>
                <a:effectLst/>
                <a:latin typeface="Calibri"/>
                <a:cs typeface="Arial"/>
              </a:rPr>
              <a:t>Division</a:t>
            </a:r>
            <a:r>
              <a:rPr lang="it-IT" sz="1400" b="0" i="0" u="none" strike="noStrike" dirty="0">
                <a:solidFill>
                  <a:srgbClr val="000000"/>
                </a:solidFill>
                <a:effectLst/>
                <a:latin typeface="Calibri"/>
                <a:cs typeface="Arial"/>
              </a:rPr>
              <a:t> (ARIC</a:t>
            </a:r>
            <a:r>
              <a:rPr lang="it-IT" sz="1400" b="0" dirty="0">
                <a:solidFill>
                  <a:srgbClr val="000000"/>
                </a:solidFill>
                <a:latin typeface="Calibri"/>
                <a:cs typeface="Arial"/>
              </a:rPr>
              <a:t>)</a:t>
            </a:r>
            <a:endParaRPr lang="it-IT" sz="1400" b="0" dirty="0">
              <a:solidFill>
                <a:srgbClr val="595959"/>
              </a:solidFill>
              <a:latin typeface="Calibri"/>
              <a:cs typeface="Arial"/>
            </a:endParaRPr>
          </a:p>
          <a:p>
            <a:pPr>
              <a:spcBef>
                <a:spcPts val="0"/>
              </a:spcBef>
            </a:pPr>
            <a:r>
              <a:rPr lang="it-IT" sz="1400" b="0" dirty="0">
                <a:solidFill>
                  <a:srgbClr val="000000"/>
                </a:solidFill>
                <a:latin typeface="Calibri"/>
                <a:cs typeface="Calibri"/>
              </a:rPr>
              <a:t>Alma Mater Studiorum - </a:t>
            </a:r>
            <a:r>
              <a:rPr lang="it-IT" sz="1400" b="0" i="0" u="none" strike="noStrike" dirty="0">
                <a:solidFill>
                  <a:srgbClr val="000000"/>
                </a:solidFill>
                <a:effectLst/>
                <a:latin typeface="Calibri"/>
                <a:cs typeface="Calibri"/>
              </a:rPr>
              <a:t>Università di Bologna</a:t>
            </a:r>
            <a:endParaRPr lang="it-IT" sz="1600" b="0" dirty="0">
              <a:solidFill>
                <a:srgbClr val="000000"/>
              </a:solidFill>
              <a:effectLst/>
              <a:latin typeface="Calibri"/>
              <a:cs typeface="Arial"/>
            </a:endParaRPr>
          </a:p>
          <a:p>
            <a:br>
              <a:rPr lang="it-IT" dirty="0"/>
            </a:br>
            <a:endParaRPr lang="it-IT" sz="2000" dirty="0">
              <a:cs typeface="Calibri"/>
            </a:endParaRPr>
          </a:p>
        </p:txBody>
      </p:sp>
      <p:pic>
        <p:nvPicPr>
          <p:cNvPr id="10" name="Immagine 9">
            <a:extLst>
              <a:ext uri="{FF2B5EF4-FFF2-40B4-BE49-F238E27FC236}">
                <a16:creationId xmlns:a16="http://schemas.microsoft.com/office/drawing/2014/main" id="{1D5E6D57-6635-4B5B-9054-A74E3154C4E9}"/>
              </a:ext>
            </a:extLst>
          </p:cNvPr>
          <p:cNvPicPr>
            <a:picLocks noChangeAspect="1"/>
          </p:cNvPicPr>
          <p:nvPr/>
        </p:nvPicPr>
        <p:blipFill>
          <a:blip r:embed="rId2"/>
          <a:stretch>
            <a:fillRect/>
          </a:stretch>
        </p:blipFill>
        <p:spPr>
          <a:xfrm>
            <a:off x="159635" y="6396081"/>
            <a:ext cx="719255" cy="411003"/>
          </a:xfrm>
          <a:prstGeom prst="rect">
            <a:avLst/>
          </a:prstGeom>
        </p:spPr>
      </p:pic>
    </p:spTree>
    <p:extLst>
      <p:ext uri="{BB962C8B-B14F-4D97-AF65-F5344CB8AC3E}">
        <p14:creationId xmlns:p14="http://schemas.microsoft.com/office/powerpoint/2010/main" val="3085230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7A653115-A989-46BD-92FF-0C61F49B4760}"/>
              </a:ext>
            </a:extLst>
          </p:cNvPr>
          <p:cNvSpPr txBox="1"/>
          <p:nvPr/>
        </p:nvSpPr>
        <p:spPr>
          <a:xfrm>
            <a:off x="878890" y="6315807"/>
            <a:ext cx="9937104"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Calibri"/>
                <a:ea typeface="+mn-ea"/>
                <a:cs typeface="+mn-cs"/>
              </a:rPr>
              <a:t>European Commission, Directorate-General for Research and Innovation, Six Recommendations for implementation of FAIR practice by the FAIR in practice task force of the European open science cloud FAIR working group, Publications Office, 2020, </a:t>
            </a:r>
            <a:r>
              <a:rPr kumimoji="0" lang="en-US" sz="700" b="0" i="0" u="none" strike="noStrike" kern="1200" cap="none" spc="0" normalizeH="0" baseline="0" noProof="0" dirty="0">
                <a:ln>
                  <a:noFill/>
                </a:ln>
                <a:solidFill>
                  <a:prstClr val="black"/>
                </a:solidFill>
                <a:effectLst/>
                <a:uLnTx/>
                <a:uFillTx/>
                <a:latin typeface="Calibri"/>
                <a:ea typeface="+mn-ea"/>
                <a:cs typeface="+mn-cs"/>
                <a:hlinkClick r:id="rId3"/>
              </a:rPr>
              <a:t>https://data.europa.eu/doi/10.2777/986252</a:t>
            </a:r>
            <a:r>
              <a:rPr kumimoji="0" lang="en-US" sz="7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700" b="0" i="0" u="none" strike="noStrike" kern="1200" cap="none" spc="0" normalizeH="0" baseline="0" noProof="0" dirty="0">
                <a:ln>
                  <a:noFill/>
                </a:ln>
                <a:solidFill>
                  <a:prstClr val="black"/>
                </a:solidFill>
                <a:effectLst/>
                <a:uLnTx/>
                <a:uFillTx/>
                <a:latin typeface="Calibri"/>
                <a:ea typeface="+mn-ea"/>
                <a:cs typeface="+mn-cs"/>
              </a:rPr>
              <a:t>S. </a:t>
            </a:r>
            <a:r>
              <a:rPr kumimoji="0" lang="it-IT" sz="700" b="0" i="0" u="none" strike="noStrike" kern="1200" cap="none" spc="0" normalizeH="0" baseline="0" noProof="0" dirty="0" err="1">
                <a:ln>
                  <a:noFill/>
                </a:ln>
                <a:solidFill>
                  <a:prstClr val="black"/>
                </a:solidFill>
                <a:effectLst/>
                <a:uLnTx/>
                <a:uFillTx/>
                <a:latin typeface="Calibri"/>
                <a:ea typeface="+mn-ea"/>
                <a:cs typeface="+mn-cs"/>
              </a:rPr>
              <a:t>Scholtens</a:t>
            </a:r>
            <a:r>
              <a:rPr kumimoji="0" lang="it-IT" sz="700" b="0" i="0" u="none" strike="noStrike" kern="1200" cap="none" spc="0" normalizeH="0" baseline="0" noProof="0" dirty="0">
                <a:ln>
                  <a:noFill/>
                </a:ln>
                <a:solidFill>
                  <a:prstClr val="black"/>
                </a:solidFill>
                <a:effectLst/>
                <a:uLnTx/>
                <a:uFillTx/>
                <a:latin typeface="Calibri"/>
                <a:ea typeface="+mn-ea"/>
                <a:cs typeface="+mn-cs"/>
              </a:rPr>
              <a:t>, M. </a:t>
            </a:r>
            <a:r>
              <a:rPr kumimoji="0" lang="it-IT" sz="700" b="0" i="0" u="none" strike="noStrike" kern="1200" cap="none" spc="0" normalizeH="0" baseline="0" noProof="0" dirty="0" err="1">
                <a:ln>
                  <a:noFill/>
                </a:ln>
                <a:solidFill>
                  <a:prstClr val="black"/>
                </a:solidFill>
                <a:effectLst/>
                <a:uLnTx/>
                <a:uFillTx/>
                <a:latin typeface="Calibri"/>
                <a:ea typeface="+mn-ea"/>
                <a:cs typeface="+mn-cs"/>
              </a:rPr>
              <a:t>Jetten</a:t>
            </a:r>
            <a:r>
              <a:rPr kumimoji="0" lang="it-IT" sz="700" b="0" i="0" u="none" strike="noStrike" kern="1200" cap="none" spc="0" normalizeH="0" baseline="0" noProof="0" dirty="0">
                <a:ln>
                  <a:noFill/>
                </a:ln>
                <a:solidFill>
                  <a:prstClr val="black"/>
                </a:solidFill>
                <a:effectLst/>
                <a:uLnTx/>
                <a:uFillTx/>
                <a:latin typeface="Calibri"/>
                <a:ea typeface="+mn-ea"/>
                <a:cs typeface="+mn-cs"/>
              </a:rPr>
              <a:t>, J. </a:t>
            </a:r>
            <a:r>
              <a:rPr kumimoji="0" lang="it-IT" sz="700" b="0" i="0" u="none" strike="noStrike" kern="1200" cap="none" spc="0" normalizeH="0" baseline="0" noProof="0" dirty="0" err="1">
                <a:ln>
                  <a:noFill/>
                </a:ln>
                <a:solidFill>
                  <a:prstClr val="black"/>
                </a:solidFill>
                <a:effectLst/>
                <a:uLnTx/>
                <a:uFillTx/>
                <a:latin typeface="Calibri"/>
                <a:ea typeface="+mn-ea"/>
                <a:cs typeface="+mn-cs"/>
              </a:rPr>
              <a:t>Böhmer</a:t>
            </a:r>
            <a:r>
              <a:rPr kumimoji="0" lang="it-IT" sz="700" b="0" i="0" u="none" strike="noStrike" kern="1200" cap="none" spc="0" normalizeH="0" baseline="0" noProof="0" dirty="0">
                <a:ln>
                  <a:noFill/>
                </a:ln>
                <a:solidFill>
                  <a:prstClr val="black"/>
                </a:solidFill>
                <a:effectLst/>
                <a:uLnTx/>
                <a:uFillTx/>
                <a:latin typeface="Calibri"/>
                <a:ea typeface="+mn-ea"/>
                <a:cs typeface="+mn-cs"/>
              </a:rPr>
              <a:t>, C. </a:t>
            </a:r>
            <a:r>
              <a:rPr kumimoji="0" lang="it-IT" sz="700" b="0" i="0" u="none" strike="noStrike" kern="1200" cap="none" spc="0" normalizeH="0" baseline="0" noProof="0" dirty="0" err="1">
                <a:ln>
                  <a:noFill/>
                </a:ln>
                <a:solidFill>
                  <a:prstClr val="black"/>
                </a:solidFill>
                <a:effectLst/>
                <a:uLnTx/>
                <a:uFillTx/>
                <a:latin typeface="Calibri"/>
                <a:ea typeface="+mn-ea"/>
                <a:cs typeface="+mn-cs"/>
              </a:rPr>
              <a:t>Staiger</a:t>
            </a:r>
            <a:r>
              <a:rPr kumimoji="0" lang="it-IT" sz="700" b="0" i="0" u="none" strike="noStrike" kern="1200" cap="none" spc="0" normalizeH="0" baseline="0" noProof="0" dirty="0">
                <a:ln>
                  <a:noFill/>
                </a:ln>
                <a:solidFill>
                  <a:prstClr val="black"/>
                </a:solidFill>
                <a:effectLst/>
                <a:uLnTx/>
                <a:uFillTx/>
                <a:latin typeface="Calibri"/>
                <a:ea typeface="+mn-ea"/>
                <a:cs typeface="+mn-cs"/>
              </a:rPr>
              <a:t>, I. </a:t>
            </a:r>
            <a:r>
              <a:rPr kumimoji="0" lang="it-IT" sz="700" b="0" i="0" u="none" strike="noStrike" kern="1200" cap="none" spc="0" normalizeH="0" baseline="0" noProof="0" dirty="0" err="1">
                <a:ln>
                  <a:noFill/>
                </a:ln>
                <a:solidFill>
                  <a:prstClr val="black"/>
                </a:solidFill>
                <a:effectLst/>
                <a:uLnTx/>
                <a:uFillTx/>
                <a:latin typeface="Calibri"/>
                <a:ea typeface="+mn-ea"/>
                <a:cs typeface="+mn-cs"/>
              </a:rPr>
              <a:t>Slouwerhof</a:t>
            </a:r>
            <a:r>
              <a:rPr kumimoji="0" lang="it-IT" sz="700" b="0" i="0" u="none" strike="noStrike" kern="1200" cap="none" spc="0" normalizeH="0" baseline="0" noProof="0" dirty="0">
                <a:ln>
                  <a:noFill/>
                </a:ln>
                <a:solidFill>
                  <a:prstClr val="black"/>
                </a:solidFill>
                <a:effectLst/>
                <a:uLnTx/>
                <a:uFillTx/>
                <a:latin typeface="Calibri"/>
                <a:ea typeface="+mn-ea"/>
                <a:cs typeface="+mn-cs"/>
              </a:rPr>
              <a:t>, M. van </a:t>
            </a:r>
            <a:r>
              <a:rPr kumimoji="0" lang="it-IT" sz="700" b="0" i="0" u="none" strike="noStrike" kern="1200" cap="none" spc="0" normalizeH="0" baseline="0" noProof="0" dirty="0" err="1">
                <a:ln>
                  <a:noFill/>
                </a:ln>
                <a:solidFill>
                  <a:prstClr val="black"/>
                </a:solidFill>
                <a:effectLst/>
                <a:uLnTx/>
                <a:uFillTx/>
                <a:latin typeface="Calibri"/>
                <a:ea typeface="+mn-ea"/>
                <a:cs typeface="+mn-cs"/>
              </a:rPr>
              <a:t>der</a:t>
            </a:r>
            <a:r>
              <a:rPr kumimoji="0" lang="it-IT" sz="700" b="0" i="0" u="none" strike="noStrike" kern="1200" cap="none" spc="0" normalizeH="0" baseline="0" noProof="0" dirty="0">
                <a:ln>
                  <a:noFill/>
                </a:ln>
                <a:solidFill>
                  <a:prstClr val="black"/>
                </a:solidFill>
                <a:effectLst/>
                <a:uLnTx/>
                <a:uFillTx/>
                <a:latin typeface="Calibri"/>
                <a:ea typeface="+mn-ea"/>
                <a:cs typeface="+mn-cs"/>
              </a:rPr>
              <a:t> </a:t>
            </a:r>
            <a:r>
              <a:rPr kumimoji="0" lang="it-IT" sz="700" b="0" i="0" u="none" strike="noStrike" kern="1200" cap="none" spc="0" normalizeH="0" baseline="0" noProof="0" dirty="0" err="1">
                <a:ln>
                  <a:noFill/>
                </a:ln>
                <a:solidFill>
                  <a:prstClr val="black"/>
                </a:solidFill>
                <a:effectLst/>
                <a:uLnTx/>
                <a:uFillTx/>
                <a:latin typeface="Calibri"/>
                <a:ea typeface="+mn-ea"/>
                <a:cs typeface="+mn-cs"/>
              </a:rPr>
              <a:t>Geest</a:t>
            </a:r>
            <a:r>
              <a:rPr kumimoji="0" lang="it-IT" sz="700" b="0" i="0" u="none" strike="noStrike" kern="1200" cap="none" spc="0" normalizeH="0" baseline="0" noProof="0" dirty="0">
                <a:ln>
                  <a:noFill/>
                </a:ln>
                <a:solidFill>
                  <a:prstClr val="black"/>
                </a:solidFill>
                <a:effectLst/>
                <a:uLnTx/>
                <a:uFillTx/>
                <a:latin typeface="Calibri"/>
                <a:ea typeface="+mn-ea"/>
                <a:cs typeface="+mn-cs"/>
              </a:rPr>
              <a:t>, C.W.G van Gelder (2019, </a:t>
            </a:r>
            <a:r>
              <a:rPr kumimoji="0" lang="it-IT" sz="700" b="0" i="0" u="none" strike="noStrike" kern="1200" cap="none" spc="0" normalizeH="0" baseline="0" noProof="0" dirty="0" err="1">
                <a:ln>
                  <a:noFill/>
                </a:ln>
                <a:solidFill>
                  <a:prstClr val="black"/>
                </a:solidFill>
                <a:effectLst/>
                <a:uLnTx/>
                <a:uFillTx/>
                <a:latin typeface="Calibri"/>
                <a:ea typeface="+mn-ea"/>
                <a:cs typeface="+mn-cs"/>
              </a:rPr>
              <a:t>October</a:t>
            </a:r>
            <a:r>
              <a:rPr kumimoji="0" lang="it-IT" sz="700" b="0" i="0" u="none" strike="noStrike" kern="1200" cap="none" spc="0" normalizeH="0" baseline="0" noProof="0" dirty="0">
                <a:ln>
                  <a:noFill/>
                </a:ln>
                <a:solidFill>
                  <a:prstClr val="black"/>
                </a:solidFill>
                <a:effectLst/>
                <a:uLnTx/>
                <a:uFillTx/>
                <a:latin typeface="Calibri"/>
                <a:ea typeface="+mn-ea"/>
                <a:cs typeface="+mn-cs"/>
              </a:rPr>
              <a:t> 5).</a:t>
            </a:r>
            <a:r>
              <a:rPr kumimoji="0" lang="it-IT" sz="700" b="0" i="0" u="none" strike="noStrike" kern="1200" cap="none" spc="0" normalizeH="0" baseline="0" noProof="0" dirty="0" err="1">
                <a:ln>
                  <a:noFill/>
                </a:ln>
                <a:solidFill>
                  <a:prstClr val="black"/>
                </a:solidFill>
                <a:effectLst/>
                <a:uLnTx/>
                <a:uFillTx/>
                <a:latin typeface="Calibri"/>
                <a:ea typeface="+mn-ea"/>
                <a:cs typeface="+mn-cs"/>
              </a:rPr>
              <a:t>Towards</a:t>
            </a:r>
            <a:r>
              <a:rPr kumimoji="0" lang="it-IT" sz="700" b="0" i="0" u="none" strike="noStrike" kern="1200" cap="none" spc="0" normalizeH="0" baseline="0" noProof="0" dirty="0">
                <a:ln>
                  <a:noFill/>
                </a:ln>
                <a:solidFill>
                  <a:prstClr val="black"/>
                </a:solidFill>
                <a:effectLst/>
                <a:uLnTx/>
                <a:uFillTx/>
                <a:latin typeface="Calibri"/>
                <a:ea typeface="+mn-ea"/>
                <a:cs typeface="+mn-cs"/>
              </a:rPr>
              <a:t> FAIR data steward </a:t>
            </a:r>
            <a:r>
              <a:rPr kumimoji="0" lang="it-IT" sz="700" b="0" i="0" u="none" strike="noStrike" kern="1200" cap="none" spc="0" normalizeH="0" baseline="0" noProof="0" dirty="0" err="1">
                <a:ln>
                  <a:noFill/>
                </a:ln>
                <a:solidFill>
                  <a:prstClr val="black"/>
                </a:solidFill>
                <a:effectLst/>
                <a:uLnTx/>
                <a:uFillTx/>
                <a:latin typeface="Calibri"/>
                <a:ea typeface="+mn-ea"/>
                <a:cs typeface="+mn-cs"/>
              </a:rPr>
              <a:t>as</a:t>
            </a:r>
            <a:r>
              <a:rPr kumimoji="0" lang="it-IT" sz="700" b="0" i="0" u="none" strike="noStrike" kern="1200" cap="none" spc="0" normalizeH="0" baseline="0" noProof="0" dirty="0">
                <a:ln>
                  <a:noFill/>
                </a:ln>
                <a:solidFill>
                  <a:prstClr val="black"/>
                </a:solidFill>
                <a:effectLst/>
                <a:uLnTx/>
                <a:uFillTx/>
                <a:latin typeface="Calibri"/>
                <a:ea typeface="+mn-ea"/>
                <a:cs typeface="+mn-cs"/>
              </a:rPr>
              <a:t> </a:t>
            </a:r>
            <a:r>
              <a:rPr kumimoji="0" lang="it-IT" sz="700" b="0" i="0" u="none" strike="noStrike" kern="1200" cap="none" spc="0" normalizeH="0" baseline="0" noProof="0" dirty="0" err="1">
                <a:ln>
                  <a:noFill/>
                </a:ln>
                <a:solidFill>
                  <a:prstClr val="black"/>
                </a:solidFill>
                <a:effectLst/>
                <a:uLnTx/>
                <a:uFillTx/>
                <a:latin typeface="Calibri"/>
                <a:ea typeface="+mn-ea"/>
                <a:cs typeface="+mn-cs"/>
              </a:rPr>
              <a:t>profession</a:t>
            </a:r>
            <a:r>
              <a:rPr kumimoji="0" lang="it-IT" sz="700" b="0" i="0" u="none" strike="noStrike" kern="1200" cap="none" spc="0" normalizeH="0" baseline="0" noProof="0" dirty="0">
                <a:ln>
                  <a:noFill/>
                </a:ln>
                <a:solidFill>
                  <a:prstClr val="black"/>
                </a:solidFill>
                <a:effectLst/>
                <a:uLnTx/>
                <a:uFillTx/>
                <a:latin typeface="Calibri"/>
                <a:ea typeface="+mn-ea"/>
                <a:cs typeface="+mn-cs"/>
              </a:rPr>
              <a:t> for the </a:t>
            </a:r>
            <a:r>
              <a:rPr kumimoji="0" lang="it-IT" sz="700" b="0" i="0" u="none" strike="noStrike" kern="1200" cap="none" spc="0" normalizeH="0" baseline="0" noProof="0" dirty="0" err="1">
                <a:ln>
                  <a:noFill/>
                </a:ln>
                <a:solidFill>
                  <a:prstClr val="black"/>
                </a:solidFill>
                <a:effectLst/>
                <a:uLnTx/>
                <a:uFillTx/>
                <a:latin typeface="Calibri"/>
                <a:ea typeface="+mn-ea"/>
                <a:cs typeface="+mn-cs"/>
              </a:rPr>
              <a:t>lifesciences</a:t>
            </a:r>
            <a:r>
              <a:rPr kumimoji="0" lang="it-IT" sz="700" b="0" i="0" u="none" strike="noStrike" kern="1200" cap="none" spc="0" normalizeH="0" baseline="0" noProof="0" dirty="0">
                <a:ln>
                  <a:noFill/>
                </a:ln>
                <a:solidFill>
                  <a:prstClr val="black"/>
                </a:solidFill>
                <a:effectLst/>
                <a:uLnTx/>
                <a:uFillTx/>
                <a:latin typeface="Calibri"/>
                <a:ea typeface="+mn-ea"/>
                <a:cs typeface="+mn-cs"/>
              </a:rPr>
              <a:t>. Report of a </a:t>
            </a:r>
            <a:r>
              <a:rPr kumimoji="0" lang="it-IT" sz="700" b="0" i="0" u="none" strike="noStrike" kern="1200" cap="none" spc="0" normalizeH="0" baseline="0" noProof="0" dirty="0" err="1">
                <a:ln>
                  <a:noFill/>
                </a:ln>
                <a:solidFill>
                  <a:prstClr val="black"/>
                </a:solidFill>
                <a:effectLst/>
                <a:uLnTx/>
                <a:uFillTx/>
                <a:latin typeface="Calibri"/>
                <a:ea typeface="+mn-ea"/>
                <a:cs typeface="+mn-cs"/>
              </a:rPr>
              <a:t>ZonMw</a:t>
            </a:r>
            <a:r>
              <a:rPr kumimoji="0" lang="it-IT" sz="700" b="0" i="0" u="none" strike="noStrike" kern="1200" cap="none" spc="0" normalizeH="0" baseline="0" noProof="0" dirty="0">
                <a:ln>
                  <a:noFill/>
                </a:ln>
                <a:solidFill>
                  <a:prstClr val="black"/>
                </a:solidFill>
                <a:effectLst/>
                <a:uLnTx/>
                <a:uFillTx/>
                <a:latin typeface="Calibri"/>
                <a:ea typeface="+mn-ea"/>
                <a:cs typeface="+mn-cs"/>
              </a:rPr>
              <a:t> </a:t>
            </a:r>
            <a:r>
              <a:rPr kumimoji="0" lang="it-IT" sz="700" b="0" i="0" u="none" strike="noStrike" kern="1200" cap="none" spc="0" normalizeH="0" baseline="0" noProof="0" dirty="0" err="1">
                <a:ln>
                  <a:noFill/>
                </a:ln>
                <a:solidFill>
                  <a:prstClr val="black"/>
                </a:solidFill>
                <a:effectLst/>
                <a:uLnTx/>
                <a:uFillTx/>
                <a:latin typeface="Calibri"/>
                <a:ea typeface="+mn-ea"/>
                <a:cs typeface="+mn-cs"/>
              </a:rPr>
              <a:t>funded</a:t>
            </a:r>
            <a:r>
              <a:rPr kumimoji="0" lang="it-IT" sz="700" b="0" i="0" u="none" strike="noStrike" kern="1200" cap="none" spc="0" normalizeH="0" baseline="0" noProof="0" dirty="0">
                <a:ln>
                  <a:noFill/>
                </a:ln>
                <a:solidFill>
                  <a:prstClr val="black"/>
                </a:solidFill>
                <a:effectLst/>
                <a:uLnTx/>
                <a:uFillTx/>
                <a:latin typeface="Calibri"/>
                <a:ea typeface="+mn-ea"/>
                <a:cs typeface="+mn-cs"/>
              </a:rPr>
              <a:t> collaborative </a:t>
            </a:r>
            <a:r>
              <a:rPr kumimoji="0" lang="it-IT" sz="700" b="0" i="0" u="none" strike="noStrike" kern="1200" cap="none" spc="0" normalizeH="0" baseline="0" noProof="0" dirty="0" err="1">
                <a:ln>
                  <a:noFill/>
                </a:ln>
                <a:solidFill>
                  <a:prstClr val="black"/>
                </a:solidFill>
                <a:effectLst/>
                <a:uLnTx/>
                <a:uFillTx/>
                <a:latin typeface="Calibri"/>
                <a:ea typeface="+mn-ea"/>
                <a:cs typeface="+mn-cs"/>
              </a:rPr>
              <a:t>approach</a:t>
            </a:r>
            <a:r>
              <a:rPr kumimoji="0" lang="it-IT" sz="700" b="0" i="0" u="none" strike="noStrike" kern="1200" cap="none" spc="0" normalizeH="0" baseline="0" noProof="0" dirty="0">
                <a:ln>
                  <a:noFill/>
                </a:ln>
                <a:solidFill>
                  <a:prstClr val="black"/>
                </a:solidFill>
                <a:effectLst/>
                <a:uLnTx/>
                <a:uFillTx/>
                <a:latin typeface="Calibri"/>
                <a:ea typeface="+mn-ea"/>
                <a:cs typeface="+mn-cs"/>
              </a:rPr>
              <a:t> </a:t>
            </a:r>
            <a:r>
              <a:rPr kumimoji="0" lang="it-IT" sz="700" b="0" i="0" u="none" strike="noStrike" kern="1200" cap="none" spc="0" normalizeH="0" baseline="0" noProof="0" dirty="0" err="1">
                <a:ln>
                  <a:noFill/>
                </a:ln>
                <a:solidFill>
                  <a:prstClr val="black"/>
                </a:solidFill>
                <a:effectLst/>
                <a:uLnTx/>
                <a:uFillTx/>
                <a:latin typeface="Calibri"/>
                <a:ea typeface="+mn-ea"/>
                <a:cs typeface="+mn-cs"/>
              </a:rPr>
              <a:t>built</a:t>
            </a:r>
            <a:r>
              <a:rPr kumimoji="0" lang="it-IT" sz="700" b="0" i="0" u="none" strike="noStrike" kern="1200" cap="none" spc="0" normalizeH="0" baseline="0" noProof="0" dirty="0">
                <a:ln>
                  <a:noFill/>
                </a:ln>
                <a:solidFill>
                  <a:prstClr val="black"/>
                </a:solidFill>
                <a:effectLst/>
                <a:uLnTx/>
                <a:uFillTx/>
                <a:latin typeface="Calibri"/>
                <a:ea typeface="+mn-ea"/>
                <a:cs typeface="+mn-cs"/>
              </a:rPr>
              <a:t> on </a:t>
            </a:r>
            <a:r>
              <a:rPr kumimoji="0" lang="it-IT" sz="700" b="0" i="0" u="none" strike="noStrike" kern="1200" cap="none" spc="0" normalizeH="0" baseline="0" noProof="0" dirty="0" err="1">
                <a:ln>
                  <a:noFill/>
                </a:ln>
                <a:solidFill>
                  <a:prstClr val="black"/>
                </a:solidFill>
                <a:effectLst/>
                <a:uLnTx/>
                <a:uFillTx/>
                <a:latin typeface="Calibri"/>
                <a:ea typeface="+mn-ea"/>
                <a:cs typeface="+mn-cs"/>
              </a:rPr>
              <a:t>existing</a:t>
            </a:r>
            <a:r>
              <a:rPr kumimoji="0" lang="it-IT" sz="700" b="0" i="0" u="none" strike="noStrike" kern="1200" cap="none" spc="0" normalizeH="0" baseline="0" noProof="0" dirty="0">
                <a:ln>
                  <a:noFill/>
                </a:ln>
                <a:solidFill>
                  <a:prstClr val="black"/>
                </a:solidFill>
                <a:effectLst/>
                <a:uLnTx/>
                <a:uFillTx/>
                <a:latin typeface="Calibri"/>
                <a:ea typeface="+mn-ea"/>
                <a:cs typeface="+mn-cs"/>
              </a:rPr>
              <a:t> expertise. </a:t>
            </a:r>
            <a:r>
              <a:rPr kumimoji="0" lang="it-IT" sz="700" b="0" i="0" u="none" strike="noStrike" kern="1200" cap="none" spc="0" normalizeH="0" baseline="0" noProof="0" dirty="0" err="1">
                <a:ln>
                  <a:noFill/>
                </a:ln>
                <a:solidFill>
                  <a:prstClr val="black"/>
                </a:solidFill>
                <a:effectLst/>
                <a:uLnTx/>
                <a:uFillTx/>
                <a:latin typeface="Calibri"/>
                <a:ea typeface="+mn-ea"/>
                <a:cs typeface="+mn-cs"/>
              </a:rPr>
              <a:t>Zenodo</a:t>
            </a:r>
            <a:r>
              <a:rPr kumimoji="0" lang="it-IT" sz="700" b="0" i="0" u="none" strike="noStrike" kern="1200" cap="none" spc="0" normalizeH="0" baseline="0" noProof="0" dirty="0">
                <a:ln>
                  <a:noFill/>
                </a:ln>
                <a:solidFill>
                  <a:prstClr val="black"/>
                </a:solidFill>
                <a:effectLst/>
                <a:uLnTx/>
                <a:uFillTx/>
                <a:latin typeface="Calibri"/>
                <a:ea typeface="+mn-ea"/>
                <a:cs typeface="+mn-cs"/>
              </a:rPr>
              <a:t>. </a:t>
            </a:r>
            <a:r>
              <a:rPr kumimoji="0" lang="it-IT" sz="700" b="0" i="0" u="none" strike="noStrike" kern="1200" cap="none" spc="0" normalizeH="0" baseline="0" noProof="0" dirty="0">
                <a:ln>
                  <a:noFill/>
                </a:ln>
                <a:solidFill>
                  <a:prstClr val="black"/>
                </a:solidFill>
                <a:effectLst/>
                <a:uLnTx/>
                <a:uFillTx/>
                <a:latin typeface="Calibri"/>
                <a:ea typeface="+mn-ea"/>
                <a:cs typeface="+mn-cs"/>
                <a:hlinkClick r:id="rId4"/>
              </a:rPr>
              <a:t>http://doi.org/10.5281/zenodo.3471708</a:t>
            </a:r>
            <a:endParaRPr kumimoji="0" lang="it-IT" sz="7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9" name="Gruppo 18">
            <a:extLst>
              <a:ext uri="{FF2B5EF4-FFF2-40B4-BE49-F238E27FC236}">
                <a16:creationId xmlns:a16="http://schemas.microsoft.com/office/drawing/2014/main" id="{73291B77-78EB-48F4-AE27-6F10DC4DB3A1}"/>
              </a:ext>
            </a:extLst>
          </p:cNvPr>
          <p:cNvGrpSpPr/>
          <p:nvPr/>
        </p:nvGrpSpPr>
        <p:grpSpPr>
          <a:xfrm>
            <a:off x="5437772" y="1338276"/>
            <a:ext cx="6480720" cy="3289812"/>
            <a:chOff x="5634947" y="1761451"/>
            <a:chExt cx="5906327" cy="2929772"/>
          </a:xfrm>
        </p:grpSpPr>
        <p:pic>
          <p:nvPicPr>
            <p:cNvPr id="18" name="Immagine 17">
              <a:extLst>
                <a:ext uri="{FF2B5EF4-FFF2-40B4-BE49-F238E27FC236}">
                  <a16:creationId xmlns:a16="http://schemas.microsoft.com/office/drawing/2014/main" id="{ACC0F5F3-A83D-4BCB-86BA-D4F88365CC87}"/>
                </a:ext>
              </a:extLst>
            </p:cNvPr>
            <p:cNvPicPr>
              <a:picLocks noChangeAspect="1"/>
            </p:cNvPicPr>
            <p:nvPr/>
          </p:nvPicPr>
          <p:blipFill>
            <a:blip r:embed="rId5"/>
            <a:stretch>
              <a:fillRect/>
            </a:stretch>
          </p:blipFill>
          <p:spPr>
            <a:xfrm>
              <a:off x="5634947" y="1761451"/>
              <a:ext cx="5906327" cy="2929772"/>
            </a:xfrm>
            <a:prstGeom prst="rect">
              <a:avLst/>
            </a:prstGeom>
          </p:spPr>
        </p:pic>
        <p:sp>
          <p:nvSpPr>
            <p:cNvPr id="8" name="Rettangolo 7">
              <a:extLst>
                <a:ext uri="{FF2B5EF4-FFF2-40B4-BE49-F238E27FC236}">
                  <a16:creationId xmlns:a16="http://schemas.microsoft.com/office/drawing/2014/main" id="{82DB2147-45A3-426F-809B-610DFFBDC3D7}"/>
                </a:ext>
              </a:extLst>
            </p:cNvPr>
            <p:cNvSpPr/>
            <p:nvPr/>
          </p:nvSpPr>
          <p:spPr>
            <a:xfrm>
              <a:off x="5717554" y="2920614"/>
              <a:ext cx="3780584" cy="101244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9" name="CasellaDiTesto 8">
            <a:extLst>
              <a:ext uri="{FF2B5EF4-FFF2-40B4-BE49-F238E27FC236}">
                <a16:creationId xmlns:a16="http://schemas.microsoft.com/office/drawing/2014/main" id="{987BA500-A998-4A15-A1D0-65D3B043C137}"/>
              </a:ext>
            </a:extLst>
          </p:cNvPr>
          <p:cNvSpPr txBox="1"/>
          <p:nvPr/>
        </p:nvSpPr>
        <p:spPr>
          <a:xfrm>
            <a:off x="8271034" y="1600410"/>
            <a:ext cx="292153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solidFill>
                <a:effectLst/>
                <a:uLnTx/>
                <a:uFillTx/>
                <a:latin typeface="Calibri"/>
                <a:ea typeface="+mn-ea"/>
                <a:cs typeface="+mn-cs"/>
                <a:hlinkClick r:id="rId6"/>
              </a:rPr>
              <a:t>https://eosc.eu/research-careers-curricula</a:t>
            </a:r>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Segnaposto testo 1">
            <a:extLst>
              <a:ext uri="{FF2B5EF4-FFF2-40B4-BE49-F238E27FC236}">
                <a16:creationId xmlns:a16="http://schemas.microsoft.com/office/drawing/2014/main" id="{9C0046D1-A449-4AFD-AF64-381BFEED4A18}"/>
              </a:ext>
            </a:extLst>
          </p:cNvPr>
          <p:cNvSpPr txBox="1">
            <a:spLocks/>
          </p:cNvSpPr>
          <p:nvPr/>
        </p:nvSpPr>
        <p:spPr>
          <a:xfrm>
            <a:off x="289985" y="316626"/>
            <a:ext cx="11041557" cy="648071"/>
          </a:xfrm>
          <a:prstGeom prst="rect">
            <a:avLst/>
          </a:prstGeom>
        </p:spPr>
        <p:txBody>
          <a:bodyPr/>
          <a:lstStyle>
            <a:lvl1pPr marL="0" indent="0" algn="l" defTabSz="914400" rtl="0" eaLnBrk="1" latinLnBrk="0" hangingPunct="1">
              <a:lnSpc>
                <a:spcPts val="2200"/>
              </a:lnSpc>
              <a:spcBef>
                <a:spcPct val="20000"/>
              </a:spcBef>
              <a:buFont typeface="Arial" panose="020B0604020202020204" pitchFamily="34" charset="0"/>
              <a:buNone/>
              <a:defRPr sz="2400" b="1" kern="1200">
                <a:solidFill>
                  <a:srgbClr val="BD2B0B"/>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it-IT" sz="3600" b="0" i="0" u="none" strike="noStrike" kern="1200" cap="none" spc="0" normalizeH="0" baseline="0" noProof="0">
                <a:ln>
                  <a:noFill/>
                </a:ln>
                <a:solidFill>
                  <a:srgbClr val="BD2B0B"/>
                </a:solidFill>
                <a:effectLst/>
                <a:uLnTx/>
                <a:uFillTx/>
                <a:latin typeface="Calibri"/>
                <a:ea typeface="+mn-ea"/>
                <a:cs typeface="+mn-cs"/>
              </a:rPr>
              <a:t>La figura del Data Steward nel contesto internazionale</a:t>
            </a:r>
          </a:p>
        </p:txBody>
      </p:sp>
      <p:pic>
        <p:nvPicPr>
          <p:cNvPr id="3" name="Immagine 2">
            <a:extLst>
              <a:ext uri="{FF2B5EF4-FFF2-40B4-BE49-F238E27FC236}">
                <a16:creationId xmlns:a16="http://schemas.microsoft.com/office/drawing/2014/main" id="{5498E26F-7459-4B38-BCFB-A3ADC87D6B04}"/>
              </a:ext>
            </a:extLst>
          </p:cNvPr>
          <p:cNvPicPr>
            <a:picLocks noChangeAspect="1"/>
          </p:cNvPicPr>
          <p:nvPr/>
        </p:nvPicPr>
        <p:blipFill rotWithShape="1">
          <a:blip r:embed="rId7"/>
          <a:srcRect l="20469" t="12200" r="62994" b="5901"/>
          <a:stretch/>
        </p:blipFill>
        <p:spPr>
          <a:xfrm>
            <a:off x="9747378" y="2812838"/>
            <a:ext cx="2442299" cy="3401773"/>
          </a:xfrm>
          <a:prstGeom prst="rect">
            <a:avLst/>
          </a:prstGeom>
          <a:ln>
            <a:noFill/>
          </a:ln>
          <a:effectLst>
            <a:outerShdw blurRad="292100" dist="139700" dir="2700000" algn="tl" rotWithShape="0">
              <a:srgbClr val="333333">
                <a:alpha val="65000"/>
              </a:srgbClr>
            </a:outerShdw>
          </a:effectLst>
        </p:spPr>
      </p:pic>
      <p:pic>
        <p:nvPicPr>
          <p:cNvPr id="11" name="Immagine 10">
            <a:extLst>
              <a:ext uri="{FF2B5EF4-FFF2-40B4-BE49-F238E27FC236}">
                <a16:creationId xmlns:a16="http://schemas.microsoft.com/office/drawing/2014/main" id="{AA266A25-2A79-4761-86DE-47DE3046EC02}"/>
              </a:ext>
            </a:extLst>
          </p:cNvPr>
          <p:cNvPicPr>
            <a:picLocks noChangeAspect="1"/>
          </p:cNvPicPr>
          <p:nvPr/>
        </p:nvPicPr>
        <p:blipFill rotWithShape="1">
          <a:blip r:embed="rId8"/>
          <a:srcRect l="16926" t="18484" r="41731" b="15334"/>
          <a:stretch/>
        </p:blipFill>
        <p:spPr>
          <a:xfrm>
            <a:off x="383870" y="1202893"/>
            <a:ext cx="4987120" cy="4488409"/>
          </a:xfrm>
          <a:prstGeom prst="rect">
            <a:avLst/>
          </a:prstGeom>
          <a:ln>
            <a:noFill/>
          </a:ln>
          <a:effectLst>
            <a:outerShdw blurRad="292100" dist="139700" dir="2700000" algn="tl" rotWithShape="0">
              <a:srgbClr val="333333">
                <a:alpha val="65000"/>
              </a:srgbClr>
            </a:outerShdw>
          </a:effectLst>
        </p:spPr>
      </p:pic>
      <p:pic>
        <p:nvPicPr>
          <p:cNvPr id="12" name="Immagine 11">
            <a:extLst>
              <a:ext uri="{FF2B5EF4-FFF2-40B4-BE49-F238E27FC236}">
                <a16:creationId xmlns:a16="http://schemas.microsoft.com/office/drawing/2014/main" id="{81D97C43-5235-47C1-99F8-32D80E02AC3C}"/>
              </a:ext>
            </a:extLst>
          </p:cNvPr>
          <p:cNvPicPr>
            <a:picLocks noChangeAspect="1"/>
          </p:cNvPicPr>
          <p:nvPr/>
        </p:nvPicPr>
        <p:blipFill>
          <a:blip r:embed="rId9"/>
          <a:stretch>
            <a:fillRect/>
          </a:stretch>
        </p:blipFill>
        <p:spPr>
          <a:xfrm>
            <a:off x="159635" y="6396081"/>
            <a:ext cx="719255" cy="411003"/>
          </a:xfrm>
          <a:prstGeom prst="rect">
            <a:avLst/>
          </a:prstGeom>
        </p:spPr>
      </p:pic>
    </p:spTree>
    <p:extLst>
      <p:ext uri="{BB962C8B-B14F-4D97-AF65-F5344CB8AC3E}">
        <p14:creationId xmlns:p14="http://schemas.microsoft.com/office/powerpoint/2010/main" val="1052454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testo 1">
            <a:extLst>
              <a:ext uri="{FF2B5EF4-FFF2-40B4-BE49-F238E27FC236}">
                <a16:creationId xmlns:a16="http://schemas.microsoft.com/office/drawing/2014/main" id="{29D9083D-E81E-4123-8DAB-8E5E0249D593}"/>
              </a:ext>
            </a:extLst>
          </p:cNvPr>
          <p:cNvSpPr>
            <a:spLocks noGrp="1"/>
          </p:cNvSpPr>
          <p:nvPr>
            <p:ph type="body" sz="quarter" idx="10"/>
          </p:nvPr>
        </p:nvSpPr>
        <p:spPr>
          <a:xfrm>
            <a:off x="527051" y="476674"/>
            <a:ext cx="11233149" cy="648071"/>
          </a:xfrm>
        </p:spPr>
        <p:txBody>
          <a:bodyPr/>
          <a:lstStyle/>
          <a:p>
            <a:r>
              <a:rPr lang="it-IT" sz="3600" b="0"/>
              <a:t>Data Steward @Unibo: la formazione</a:t>
            </a:r>
          </a:p>
        </p:txBody>
      </p:sp>
      <p:sp>
        <p:nvSpPr>
          <p:cNvPr id="10" name="CasellaDiTesto 9">
            <a:extLst>
              <a:ext uri="{FF2B5EF4-FFF2-40B4-BE49-F238E27FC236}">
                <a16:creationId xmlns:a16="http://schemas.microsoft.com/office/drawing/2014/main" id="{36DA988A-732D-42A2-8E44-518B936636F0}"/>
              </a:ext>
            </a:extLst>
          </p:cNvPr>
          <p:cNvSpPr txBox="1"/>
          <p:nvPr/>
        </p:nvSpPr>
        <p:spPr>
          <a:xfrm>
            <a:off x="3231121" y="1932496"/>
            <a:ext cx="7574915" cy="3970318"/>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it-IT" sz="1800" b="0" i="0" u="none" strike="noStrike" kern="1200" cap="none" spc="0" normalizeH="0" baseline="0" noProof="0" dirty="0">
                <a:ln>
                  <a:noFill/>
                </a:ln>
                <a:solidFill>
                  <a:prstClr val="black"/>
                </a:solidFill>
                <a:effectLst/>
                <a:uLnTx/>
                <a:uFillTx/>
                <a:latin typeface="Calibri"/>
                <a:ea typeface="+mn-ea"/>
                <a:cs typeface="Calibri"/>
              </a:rPr>
              <a:t>Corso </a:t>
            </a:r>
            <a:r>
              <a:rPr kumimoji="0" lang="it-IT" sz="1800" b="1" i="0" u="none" strike="noStrike" kern="1200" cap="none" spc="0" normalizeH="0" baseline="0" noProof="0" dirty="0" err="1">
                <a:ln>
                  <a:noFill/>
                </a:ln>
                <a:solidFill>
                  <a:prstClr val="black"/>
                </a:solidFill>
                <a:effectLst/>
                <a:uLnTx/>
                <a:uFillTx/>
                <a:latin typeface="Calibri"/>
                <a:ea typeface="+mn-ea"/>
                <a:cs typeface="Calibri"/>
              </a:rPr>
              <a:t>Essential</a:t>
            </a:r>
            <a:r>
              <a:rPr kumimoji="0" lang="it-IT" sz="1800" b="1" i="0" u="none" strike="noStrike" kern="1200" cap="none" spc="0" normalizeH="0" baseline="0" noProof="0" dirty="0">
                <a:ln>
                  <a:noFill/>
                </a:ln>
                <a:solidFill>
                  <a:prstClr val="black"/>
                </a:solidFill>
                <a:effectLst/>
                <a:uLnTx/>
                <a:uFillTx/>
                <a:latin typeface="Calibri"/>
                <a:ea typeface="+mn-ea"/>
                <a:cs typeface="Calibri"/>
              </a:rPr>
              <a:t> 4 Data Support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mn-ea"/>
                <a:cs typeface="Calibri"/>
              </a:rPr>
              <a:t>     (Research Data Netherlands, </a:t>
            </a:r>
            <a:r>
              <a:rPr kumimoji="0" lang="it-IT" sz="1800" b="0" i="0" u="none" strike="noStrike" kern="1200" cap="none" spc="0" normalizeH="0" baseline="0" noProof="0" dirty="0">
                <a:ln>
                  <a:noFill/>
                </a:ln>
                <a:solidFill>
                  <a:prstClr val="black"/>
                </a:solidFill>
                <a:effectLst/>
                <a:uLnTx/>
                <a:uFillTx/>
                <a:latin typeface="Calibri"/>
                <a:ea typeface="+mn-ea"/>
                <a:cs typeface="Calibri"/>
                <a:hlinkClick r:id="rId2"/>
              </a:rPr>
              <a:t>https://datasupport.researchdata.nl/en/</a:t>
            </a:r>
            <a:r>
              <a:rPr kumimoji="0" lang="it-IT" sz="1800" b="0" i="0" u="none" strike="noStrike" kern="1200" cap="none" spc="0" normalizeH="0" baseline="0" noProof="0" dirty="0">
                <a:ln>
                  <a:noFill/>
                </a:ln>
                <a:solidFill>
                  <a:prstClr val="black"/>
                </a:solidFill>
                <a:effectLst/>
                <a:uLnTx/>
                <a:uFillTx/>
                <a:latin typeface="Calibri"/>
                <a:ea typeface="+mn-ea"/>
                <a:cs typeface="Calibri"/>
              </a:rPr>
              <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it-IT" sz="1800" b="0" i="0" u="none" strike="noStrike" kern="1200" cap="none" spc="0" normalizeH="0" baseline="0" noProof="0" dirty="0">
                <a:ln>
                  <a:noFill/>
                </a:ln>
                <a:solidFill>
                  <a:prstClr val="black"/>
                </a:solidFill>
                <a:effectLst/>
                <a:uLnTx/>
                <a:uFillTx/>
                <a:latin typeface="Calibri"/>
                <a:ea typeface="+mn-ea"/>
                <a:cs typeface="Calibri"/>
              </a:rPr>
              <a:t>Corso </a:t>
            </a:r>
            <a:r>
              <a:rPr kumimoji="0" lang="it-IT" sz="1800" b="1" i="0" u="none" strike="noStrike" kern="1200" cap="none" spc="0" normalizeH="0" baseline="0" noProof="0" dirty="0">
                <a:ln>
                  <a:noFill/>
                </a:ln>
                <a:solidFill>
                  <a:prstClr val="black"/>
                </a:solidFill>
                <a:effectLst/>
                <a:uLnTx/>
                <a:uFillTx/>
                <a:latin typeface="Calibri"/>
                <a:ea typeface="+mn-lt"/>
                <a:cs typeface="Calibri"/>
              </a:rPr>
              <a:t>"</a:t>
            </a:r>
            <a:r>
              <a:rPr kumimoji="0" lang="it-IT" sz="1800" b="1" i="0" u="none" strike="noStrike" kern="1200" cap="none" spc="0" normalizeH="0" baseline="0" noProof="0" dirty="0">
                <a:ln>
                  <a:noFill/>
                </a:ln>
                <a:solidFill>
                  <a:prstClr val="black"/>
                </a:solidFill>
                <a:effectLst/>
                <a:uLnTx/>
                <a:uFillTx/>
                <a:latin typeface="Calibri"/>
                <a:ea typeface="+mn-ea"/>
                <a:cs typeface="Calibri"/>
              </a:rPr>
              <a:t>Train the trainer</a:t>
            </a:r>
            <a:r>
              <a:rPr kumimoji="0" lang="it-IT" sz="1800" b="1" i="0" u="none" strike="noStrike" kern="1200" cap="none" spc="0" normalizeH="0" baseline="0" noProof="0" dirty="0">
                <a:ln>
                  <a:noFill/>
                </a:ln>
                <a:solidFill>
                  <a:prstClr val="black"/>
                </a:solidFill>
                <a:effectLst/>
                <a:uLnTx/>
                <a:uFillTx/>
                <a:latin typeface="Calibri"/>
                <a:ea typeface="+mn-lt"/>
                <a:cs typeface="Calibri"/>
              </a:rPr>
              <a:t>"</a:t>
            </a:r>
            <a:r>
              <a:rPr kumimoji="0" lang="it-IT" sz="1800" b="1" i="0" u="none" strike="noStrike" kern="1200" cap="none" spc="0" normalizeH="0" baseline="0" noProof="0" dirty="0">
                <a:ln>
                  <a:noFill/>
                </a:ln>
                <a:solidFill>
                  <a:prstClr val="black"/>
                </a:solidFill>
                <a:effectLst/>
                <a:uLnTx/>
                <a:uFillTx/>
                <a:latin typeface="Calibri"/>
                <a:ea typeface="+mn-ea"/>
                <a:cs typeface="Calibri"/>
              </a:rPr>
              <a:t> con la dottoressa Shalini Kurapati </a:t>
            </a:r>
            <a:r>
              <a:rPr kumimoji="0" lang="it-IT" sz="1800" b="0" i="0" u="none" strike="noStrike" kern="1200" cap="none" spc="0" normalizeH="0" baseline="0" noProof="0" dirty="0">
                <a:ln>
                  <a:noFill/>
                </a:ln>
                <a:solidFill>
                  <a:prstClr val="black"/>
                </a:solidFill>
                <a:effectLst/>
                <a:uLnTx/>
                <a:uFillTx/>
                <a:latin typeface="Calibri"/>
                <a:ea typeface="+mn-ea"/>
                <a:cs typeface="Calibri"/>
              </a:rPr>
              <a:t>(https://orcid.org/0000-0003-1492-4100)</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it-IT" sz="1800" b="0" i="0" u="none" strike="noStrike" kern="1200" cap="none" spc="0" normalizeH="0" baseline="0" noProof="0" dirty="0">
                <a:ln>
                  <a:noFill/>
                </a:ln>
                <a:solidFill>
                  <a:prstClr val="black"/>
                </a:solidFill>
                <a:effectLst/>
                <a:uLnTx/>
                <a:uFillTx/>
                <a:latin typeface="Calibri"/>
                <a:ea typeface="+mn-ea"/>
                <a:cs typeface="Calibri"/>
              </a:rPr>
              <a:t>Mappatura e approfondimento dell’</a:t>
            </a:r>
            <a:r>
              <a:rPr kumimoji="0" lang="it-IT" sz="1800" b="1" i="0" u="none" strike="noStrike" kern="1200" cap="none" spc="0" normalizeH="0" baseline="0" noProof="0" dirty="0">
                <a:ln>
                  <a:noFill/>
                </a:ln>
                <a:solidFill>
                  <a:prstClr val="black"/>
                </a:solidFill>
                <a:effectLst/>
                <a:uLnTx/>
                <a:uFillTx/>
                <a:latin typeface="Calibri"/>
                <a:ea typeface="+mn-ea"/>
                <a:cs typeface="Calibri"/>
              </a:rPr>
              <a:t>offerta formativa disponibile online</a:t>
            </a:r>
            <a:r>
              <a:rPr kumimoji="0" lang="it-IT" sz="1800" b="0" i="0" u="none" strike="noStrike" kern="1200" cap="none" spc="0" normalizeH="0" baseline="0" noProof="0" dirty="0">
                <a:ln>
                  <a:noFill/>
                </a:ln>
                <a:solidFill>
                  <a:prstClr val="black"/>
                </a:solidFill>
                <a:effectLst/>
                <a:uLnTx/>
                <a:uFillTx/>
                <a:latin typeface="Calibri"/>
                <a:ea typeface="+mn-ea"/>
                <a:cs typeface="Calibri"/>
              </a:rPr>
              <a:t>, dedicata ai data stewards </a:t>
            </a:r>
            <a:r>
              <a:rPr kumimoji="0" lang="it-IT" sz="1800" b="0" i="0" u="none" strike="noStrike" kern="1200" cap="none" spc="0" normalizeH="0" baseline="0" noProof="0" dirty="0">
                <a:ln>
                  <a:noFill/>
                </a:ln>
                <a:solidFill>
                  <a:prstClr val="black"/>
                </a:solidFill>
                <a:effectLst/>
                <a:uLnTx/>
                <a:uFillTx/>
                <a:latin typeface="Calibri"/>
                <a:ea typeface="+mn-ea"/>
                <a:cs typeface="Calibri"/>
                <a:sym typeface="Wingdings" panose="05000000000000000000" pitchFamily="2" charset="2"/>
              </a:rPr>
              <a:t> condivisa con la </a:t>
            </a:r>
            <a:r>
              <a:rPr kumimoji="0" lang="it-IT" sz="1800" b="0" i="0" u="none" strike="noStrike" kern="1200" cap="none" spc="0" normalizeH="0" baseline="0" noProof="0" dirty="0">
                <a:ln>
                  <a:noFill/>
                </a:ln>
                <a:solidFill>
                  <a:prstClr val="black"/>
                </a:solidFill>
                <a:effectLst/>
                <a:uLnTx/>
                <a:uFillTx/>
                <a:latin typeface="Calibri"/>
                <a:ea typeface="+mn-ea"/>
                <a:cs typeface="Calibri"/>
              </a:rPr>
              <a:t>Task Force di EOSC Data </a:t>
            </a:r>
            <a:r>
              <a:rPr kumimoji="0" lang="it-IT" sz="1800" b="0" i="0" u="none" strike="noStrike" kern="1200" cap="none" spc="0" normalizeH="0" baseline="0" noProof="0" dirty="0" err="1">
                <a:ln>
                  <a:noFill/>
                </a:ln>
                <a:solidFill>
                  <a:prstClr val="black"/>
                </a:solidFill>
                <a:effectLst/>
                <a:uLnTx/>
                <a:uFillTx/>
                <a:latin typeface="Calibri"/>
                <a:ea typeface="+mn-ea"/>
                <a:cs typeface="Calibri"/>
              </a:rPr>
              <a:t>stewardship</a:t>
            </a:r>
            <a:r>
              <a:rPr kumimoji="0" lang="it-IT" sz="1800" b="0" i="0" u="none" strike="noStrike" kern="1200" cap="none" spc="0" normalizeH="0" baseline="0" noProof="0" dirty="0">
                <a:ln>
                  <a:noFill/>
                </a:ln>
                <a:solidFill>
                  <a:prstClr val="black"/>
                </a:solidFill>
                <a:effectLst/>
                <a:uLnTx/>
                <a:uFillTx/>
                <a:latin typeface="Calibri"/>
                <a:ea typeface="+mn-ea"/>
                <a:cs typeface="Calibri"/>
              </a:rPr>
              <a:t> curricula and career </a:t>
            </a:r>
            <a:r>
              <a:rPr kumimoji="0" lang="it-IT" sz="1800" b="0" i="0" u="none" strike="noStrike" kern="1200" cap="none" spc="0" normalizeH="0" baseline="0" noProof="0" dirty="0" err="1">
                <a:ln>
                  <a:noFill/>
                </a:ln>
                <a:solidFill>
                  <a:prstClr val="black"/>
                </a:solidFill>
                <a:effectLst/>
                <a:uLnTx/>
                <a:uFillTx/>
                <a:latin typeface="Calibri"/>
                <a:ea typeface="+mn-ea"/>
                <a:cs typeface="Calibri"/>
              </a:rPr>
              <a:t>paths</a:t>
            </a:r>
            <a:endParaRPr kumimoji="0" lang="it-IT" sz="1800" b="0" i="0" u="none" strike="noStrike" kern="1200" cap="none" spc="0" normalizeH="0" baseline="0" noProof="0" dirty="0">
              <a:ln>
                <a:noFill/>
              </a:ln>
              <a:solidFill>
                <a:prstClr val="black"/>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it-IT" sz="1800" b="0" i="0" u="none" strike="noStrike" kern="1200" cap="none" spc="0" normalizeH="0" baseline="0" noProof="0" dirty="0">
                <a:ln>
                  <a:noFill/>
                </a:ln>
                <a:solidFill>
                  <a:prstClr val="black"/>
                </a:solidFill>
                <a:effectLst/>
                <a:uLnTx/>
                <a:uFillTx/>
                <a:latin typeface="Calibri"/>
                <a:ea typeface="+mn-ea"/>
                <a:cs typeface="Calibri"/>
              </a:rPr>
              <a:t>Benchmark sulle realtà esistenti a livello internazionale per il supporto alla gestione dei dati della ricerca.</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it-IT" sz="1800" b="1" i="0" u="none" strike="noStrike" kern="1200" cap="none" spc="0" normalizeH="0" baseline="0" noProof="0" dirty="0">
                <a:ln>
                  <a:noFill/>
                </a:ln>
                <a:solidFill>
                  <a:prstClr val="black"/>
                </a:solidFill>
                <a:effectLst/>
                <a:uLnTx/>
                <a:uFillTx/>
                <a:latin typeface="Calibri"/>
                <a:ea typeface="+mn-ea"/>
                <a:cs typeface="Calibri"/>
              </a:rPr>
              <a:t>Formazione continua</a:t>
            </a:r>
            <a:r>
              <a:rPr kumimoji="0" lang="it-IT" sz="1800" b="0" i="0" u="none" strike="noStrike" kern="1200" cap="none" spc="0" normalizeH="0" baseline="0" noProof="0" dirty="0">
                <a:ln>
                  <a:noFill/>
                </a:ln>
                <a:solidFill>
                  <a:prstClr val="black"/>
                </a:solidFill>
                <a:effectLst/>
                <a:uLnTx/>
                <a:uFillTx/>
                <a:latin typeface="Calibri"/>
                <a:ea typeface="+mn-ea"/>
                <a:cs typeface="Calibri"/>
              </a:rPr>
              <a:t> tramite attraverso la partecipazione a corsi e seminari. </a:t>
            </a:r>
          </a:p>
        </p:txBody>
      </p:sp>
      <p:pic>
        <p:nvPicPr>
          <p:cNvPr id="11" name="Immagine 10">
            <a:extLst>
              <a:ext uri="{FF2B5EF4-FFF2-40B4-BE49-F238E27FC236}">
                <a16:creationId xmlns:a16="http://schemas.microsoft.com/office/drawing/2014/main" id="{AE53E32D-A28F-4708-BB46-361BBAC75BCF}"/>
              </a:ext>
            </a:extLst>
          </p:cNvPr>
          <p:cNvPicPr>
            <a:picLocks noChangeAspect="1"/>
          </p:cNvPicPr>
          <p:nvPr/>
        </p:nvPicPr>
        <p:blipFill rotWithShape="1">
          <a:blip r:embed="rId3"/>
          <a:srcRect l="16566" t="13480" r="20137" b="32601"/>
          <a:stretch/>
        </p:blipFill>
        <p:spPr>
          <a:xfrm>
            <a:off x="8913766" y="518376"/>
            <a:ext cx="2951207" cy="1414120"/>
          </a:xfrm>
          <a:prstGeom prst="rect">
            <a:avLst/>
          </a:prstGeom>
          <a:ln>
            <a:noFill/>
          </a:ln>
          <a:effectLst>
            <a:outerShdw blurRad="292100" dist="139700" dir="2700000" algn="tl" rotWithShape="0">
              <a:srgbClr val="333333">
                <a:alpha val="65000"/>
              </a:srgbClr>
            </a:outerShdw>
          </a:effectLst>
        </p:spPr>
      </p:pic>
      <p:pic>
        <p:nvPicPr>
          <p:cNvPr id="4" name="Immagine 3">
            <a:extLst>
              <a:ext uri="{FF2B5EF4-FFF2-40B4-BE49-F238E27FC236}">
                <a16:creationId xmlns:a16="http://schemas.microsoft.com/office/drawing/2014/main" id="{02169237-7F86-4D78-82DB-2BA07A529741}"/>
              </a:ext>
            </a:extLst>
          </p:cNvPr>
          <p:cNvPicPr>
            <a:picLocks noChangeAspect="1"/>
          </p:cNvPicPr>
          <p:nvPr/>
        </p:nvPicPr>
        <p:blipFill rotWithShape="1">
          <a:blip r:embed="rId4"/>
          <a:srcRect l="32639" r="32677"/>
          <a:stretch/>
        </p:blipFill>
        <p:spPr>
          <a:xfrm>
            <a:off x="527050" y="1254382"/>
            <a:ext cx="2592161" cy="4995589"/>
          </a:xfrm>
          <a:prstGeom prst="rect">
            <a:avLst/>
          </a:prstGeom>
        </p:spPr>
      </p:pic>
      <p:pic>
        <p:nvPicPr>
          <p:cNvPr id="6" name="Immagine 5">
            <a:extLst>
              <a:ext uri="{FF2B5EF4-FFF2-40B4-BE49-F238E27FC236}">
                <a16:creationId xmlns:a16="http://schemas.microsoft.com/office/drawing/2014/main" id="{8CA33B3D-58B5-4173-A703-CDF82080BA92}"/>
              </a:ext>
            </a:extLst>
          </p:cNvPr>
          <p:cNvPicPr>
            <a:picLocks noChangeAspect="1"/>
          </p:cNvPicPr>
          <p:nvPr/>
        </p:nvPicPr>
        <p:blipFill>
          <a:blip r:embed="rId5"/>
          <a:stretch>
            <a:fillRect/>
          </a:stretch>
        </p:blipFill>
        <p:spPr>
          <a:xfrm>
            <a:off x="159635" y="6396081"/>
            <a:ext cx="719255" cy="411003"/>
          </a:xfrm>
          <a:prstGeom prst="rect">
            <a:avLst/>
          </a:prstGeom>
        </p:spPr>
      </p:pic>
    </p:spTree>
    <p:extLst>
      <p:ext uri="{BB962C8B-B14F-4D97-AF65-F5344CB8AC3E}">
        <p14:creationId xmlns:p14="http://schemas.microsoft.com/office/powerpoint/2010/main" val="631343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testo 1">
            <a:extLst>
              <a:ext uri="{FF2B5EF4-FFF2-40B4-BE49-F238E27FC236}">
                <a16:creationId xmlns:a16="http://schemas.microsoft.com/office/drawing/2014/main" id="{151BFF26-A4D5-4C05-90E5-DD4EC0F4F5AA}"/>
              </a:ext>
            </a:extLst>
          </p:cNvPr>
          <p:cNvSpPr>
            <a:spLocks noGrp="1"/>
          </p:cNvSpPr>
          <p:nvPr>
            <p:ph type="body" sz="quarter" idx="10"/>
          </p:nvPr>
        </p:nvSpPr>
        <p:spPr>
          <a:xfrm>
            <a:off x="475793" y="476673"/>
            <a:ext cx="7420408" cy="648071"/>
          </a:xfrm>
        </p:spPr>
        <p:txBody>
          <a:bodyPr/>
          <a:lstStyle/>
          <a:p>
            <a:r>
              <a:rPr lang="it-IT" sz="3600" b="0"/>
              <a:t>Data Steward @Unibo: cosa facciamo?</a:t>
            </a:r>
          </a:p>
        </p:txBody>
      </p:sp>
      <p:pic>
        <p:nvPicPr>
          <p:cNvPr id="8" name="Immagine 7">
            <a:extLst>
              <a:ext uri="{FF2B5EF4-FFF2-40B4-BE49-F238E27FC236}">
                <a16:creationId xmlns:a16="http://schemas.microsoft.com/office/drawing/2014/main" id="{18AF7A77-0ACF-404A-9787-96338447EEF7}"/>
              </a:ext>
            </a:extLst>
          </p:cNvPr>
          <p:cNvPicPr>
            <a:picLocks noChangeAspect="1"/>
          </p:cNvPicPr>
          <p:nvPr/>
        </p:nvPicPr>
        <p:blipFill>
          <a:blip r:embed="rId2"/>
          <a:stretch>
            <a:fillRect/>
          </a:stretch>
        </p:blipFill>
        <p:spPr>
          <a:xfrm>
            <a:off x="10341986" y="191543"/>
            <a:ext cx="1631678" cy="2193403"/>
          </a:xfrm>
          <a:prstGeom prst="rect">
            <a:avLst/>
          </a:prstGeom>
          <a:ln>
            <a:noFill/>
          </a:ln>
          <a:effectLst>
            <a:outerShdw blurRad="292100" dist="139700" dir="2700000" algn="tl" rotWithShape="0">
              <a:srgbClr val="333333">
                <a:alpha val="65000"/>
              </a:srgbClr>
            </a:outerShdw>
          </a:effectLst>
        </p:spPr>
      </p:pic>
      <p:sp>
        <p:nvSpPr>
          <p:cNvPr id="20" name="CasellaDiTesto 19">
            <a:extLst>
              <a:ext uri="{FF2B5EF4-FFF2-40B4-BE49-F238E27FC236}">
                <a16:creationId xmlns:a16="http://schemas.microsoft.com/office/drawing/2014/main" id="{3B2CF5C6-CA17-430D-A5DC-674717BA3536}"/>
              </a:ext>
            </a:extLst>
          </p:cNvPr>
          <p:cNvSpPr txBox="1"/>
          <p:nvPr/>
        </p:nvSpPr>
        <p:spPr>
          <a:xfrm>
            <a:off x="467640" y="1124744"/>
            <a:ext cx="11248568" cy="350865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black"/>
                </a:solidFill>
                <a:effectLst/>
                <a:uLnTx/>
                <a:uFillTx/>
                <a:latin typeface="Calibri"/>
                <a:ea typeface="+mn-ea"/>
                <a:cs typeface="+mn-cs"/>
              </a:rPr>
              <a:t>Supporto alla stesura del Data Management Plan (DMP)</a:t>
            </a:r>
            <a:endParaRPr kumimoji="0" lang="it-IT" sz="2400" b="1"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Principalmente nel contesto dei progetti Horizon 2020 e Horizon Europe.</a:t>
            </a:r>
            <a:endParaRPr kumimoji="0" lang="it-IT"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it-IT" sz="1800" b="1" i="0" u="none" strike="noStrike" kern="1200" cap="none" spc="0" normalizeH="0" baseline="0" noProof="0" dirty="0">
                <a:ln>
                  <a:noFill/>
                </a:ln>
                <a:solidFill>
                  <a:prstClr val="black"/>
                </a:solidFill>
                <a:effectLst/>
                <a:uLnTx/>
                <a:uFillTx/>
                <a:latin typeface="Calibri"/>
                <a:ea typeface="+mn-ea"/>
                <a:cs typeface="+mn-cs"/>
              </a:rPr>
              <a:t>Strategie di supporto diversificate </a:t>
            </a:r>
            <a:r>
              <a:rPr kumimoji="0" lang="it-IT" sz="1800" b="0" i="0" u="none" strike="noStrike" kern="1200" cap="none" spc="0" normalizeH="0" baseline="0" noProof="0" dirty="0">
                <a:ln>
                  <a:noFill/>
                </a:ln>
                <a:solidFill>
                  <a:prstClr val="black"/>
                </a:solidFill>
                <a:effectLst/>
                <a:uLnTx/>
                <a:uFillTx/>
                <a:latin typeface="Calibri"/>
                <a:ea typeface="+mn-ea"/>
                <a:cs typeface="+mn-cs"/>
              </a:rPr>
              <a:t>per progetti coordinati vs progetti mono-beneficiari.</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Condivisione di materiale informativo su obblighi di progetto e buone pratiche di FAIR Research Data Management.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Condivisione di template di DMP commentati con linee guida.</a:t>
            </a:r>
            <a:endParaRPr kumimoji="0" lang="it-IT" sz="1800" b="0" i="0" u="none" strike="noStrike" kern="1200" cap="none" spc="0" normalizeH="0" baseline="0" noProof="0" dirty="0">
              <a:ln>
                <a:noFill/>
              </a:ln>
              <a:solidFill>
                <a:prstClr val="black"/>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it-IT" sz="1800" b="0" i="0" u="none" strike="noStrike" kern="1200" cap="none" spc="0" normalizeH="0" baseline="0" noProof="0" dirty="0">
                <a:ln>
                  <a:noFill/>
                </a:ln>
                <a:solidFill>
                  <a:prstClr val="black"/>
                </a:solidFill>
                <a:effectLst/>
                <a:uLnTx/>
                <a:uFillTx/>
                <a:latin typeface="Calibri"/>
                <a:ea typeface="+mn-lt"/>
                <a:cs typeface="Calibri"/>
              </a:rPr>
              <a:t>Sviluppo di uno strumento di raccolta di informazioni sui dataset da includere nel DMP (progetti coordinati).</a:t>
            </a:r>
            <a:endParaRPr kumimoji="0" lang="it-IT" sz="18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25" name="Immagine 24">
            <a:extLst>
              <a:ext uri="{FF2B5EF4-FFF2-40B4-BE49-F238E27FC236}">
                <a16:creationId xmlns:a16="http://schemas.microsoft.com/office/drawing/2014/main" id="{0BFB77FD-F5A9-420A-8529-45B6C9E0CE9A}"/>
              </a:ext>
            </a:extLst>
          </p:cNvPr>
          <p:cNvPicPr>
            <a:picLocks noChangeAspect="1"/>
          </p:cNvPicPr>
          <p:nvPr/>
        </p:nvPicPr>
        <p:blipFill rotWithShape="1">
          <a:blip r:embed="rId3"/>
          <a:srcRect l="8657" t="6088" r="68899" b="23985"/>
          <a:stretch/>
        </p:blipFill>
        <p:spPr>
          <a:xfrm>
            <a:off x="8544853" y="390237"/>
            <a:ext cx="1944216" cy="1703697"/>
          </a:xfrm>
          <a:prstGeom prst="rect">
            <a:avLst/>
          </a:prstGeom>
          <a:ln>
            <a:noFill/>
          </a:ln>
          <a:effectLst>
            <a:outerShdw blurRad="292100" dist="139700" dir="2700000" algn="tl" rotWithShape="0">
              <a:srgbClr val="333333">
                <a:alpha val="65000"/>
              </a:srgbClr>
            </a:outerShdw>
          </a:effectLst>
        </p:spPr>
      </p:pic>
      <p:pic>
        <p:nvPicPr>
          <p:cNvPr id="3" name="Immagine 2">
            <a:extLst>
              <a:ext uri="{FF2B5EF4-FFF2-40B4-BE49-F238E27FC236}">
                <a16:creationId xmlns:a16="http://schemas.microsoft.com/office/drawing/2014/main" id="{F71B385E-142D-44E4-81D7-63A54B507CBC}"/>
              </a:ext>
            </a:extLst>
          </p:cNvPr>
          <p:cNvPicPr>
            <a:picLocks noChangeAspect="1"/>
          </p:cNvPicPr>
          <p:nvPr/>
        </p:nvPicPr>
        <p:blipFill>
          <a:blip r:embed="rId4"/>
          <a:stretch>
            <a:fillRect/>
          </a:stretch>
        </p:blipFill>
        <p:spPr>
          <a:xfrm>
            <a:off x="2876122" y="4972477"/>
            <a:ext cx="5815117" cy="1823909"/>
          </a:xfrm>
          <a:prstGeom prst="rect">
            <a:avLst/>
          </a:prstGeom>
        </p:spPr>
      </p:pic>
      <p:pic>
        <p:nvPicPr>
          <p:cNvPr id="9" name="Immagine 8">
            <a:extLst>
              <a:ext uri="{FF2B5EF4-FFF2-40B4-BE49-F238E27FC236}">
                <a16:creationId xmlns:a16="http://schemas.microsoft.com/office/drawing/2014/main" id="{88F0D646-D2AE-46B9-A962-525A5329ADC9}"/>
              </a:ext>
            </a:extLst>
          </p:cNvPr>
          <p:cNvPicPr>
            <a:picLocks noChangeAspect="1"/>
          </p:cNvPicPr>
          <p:nvPr/>
        </p:nvPicPr>
        <p:blipFill>
          <a:blip r:embed="rId5"/>
          <a:stretch>
            <a:fillRect/>
          </a:stretch>
        </p:blipFill>
        <p:spPr>
          <a:xfrm>
            <a:off x="159635" y="6396081"/>
            <a:ext cx="719255" cy="411003"/>
          </a:xfrm>
          <a:prstGeom prst="rect">
            <a:avLst/>
          </a:prstGeom>
        </p:spPr>
      </p:pic>
    </p:spTree>
    <p:extLst>
      <p:ext uri="{BB962C8B-B14F-4D97-AF65-F5344CB8AC3E}">
        <p14:creationId xmlns:p14="http://schemas.microsoft.com/office/powerpoint/2010/main" val="1150622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testo 1">
            <a:extLst>
              <a:ext uri="{FF2B5EF4-FFF2-40B4-BE49-F238E27FC236}">
                <a16:creationId xmlns:a16="http://schemas.microsoft.com/office/drawing/2014/main" id="{151BFF26-A4D5-4C05-90E5-DD4EC0F4F5AA}"/>
              </a:ext>
            </a:extLst>
          </p:cNvPr>
          <p:cNvSpPr>
            <a:spLocks noGrp="1"/>
          </p:cNvSpPr>
          <p:nvPr>
            <p:ph type="body" sz="quarter" idx="10"/>
          </p:nvPr>
        </p:nvSpPr>
        <p:spPr>
          <a:xfrm>
            <a:off x="475792" y="476673"/>
            <a:ext cx="11041557" cy="648071"/>
          </a:xfrm>
        </p:spPr>
        <p:txBody>
          <a:bodyPr/>
          <a:lstStyle/>
          <a:p>
            <a:r>
              <a:rPr lang="it-IT" sz="3600" b="0"/>
              <a:t>Data Steward @Unibo: cosa facciamo?</a:t>
            </a:r>
          </a:p>
        </p:txBody>
      </p:sp>
      <p:sp>
        <p:nvSpPr>
          <p:cNvPr id="20" name="CasellaDiTesto 19">
            <a:extLst>
              <a:ext uri="{FF2B5EF4-FFF2-40B4-BE49-F238E27FC236}">
                <a16:creationId xmlns:a16="http://schemas.microsoft.com/office/drawing/2014/main" id="{3B2CF5C6-CA17-430D-A5DC-674717BA3536}"/>
              </a:ext>
            </a:extLst>
          </p:cNvPr>
          <p:cNvSpPr txBox="1"/>
          <p:nvPr/>
        </p:nvSpPr>
        <p:spPr>
          <a:xfrm>
            <a:off x="475791" y="1416193"/>
            <a:ext cx="11429163" cy="378565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black"/>
                </a:solidFill>
                <a:effectLst/>
                <a:uLnTx/>
                <a:uFillTx/>
                <a:latin typeface="Calibri"/>
                <a:ea typeface="+mn-ea"/>
                <a:cs typeface="+mn-cs"/>
              </a:rPr>
              <a:t>Supporto alla gestione FAIR dei dati di ricerca</a:t>
            </a:r>
            <a:endParaRPr kumimoji="0" lang="it-IT" sz="2400" b="1"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Definizione di un processo di supporto all'identificazione del dato di ricerca e al corretto Research Data Management.</a:t>
            </a:r>
            <a:endParaRPr kumimoji="0" lang="it-IT" sz="1800" b="0" i="0" u="none" strike="noStrike" kern="1200" cap="none" spc="0" normalizeH="0" baseline="0" noProof="0" dirty="0">
              <a:ln>
                <a:noFill/>
              </a:ln>
              <a:solidFill>
                <a:prstClr val="black"/>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Censimento di risorse e infrastrutture esistenti per la corretta gestione dei dati nelle diverse discipline. </a:t>
            </a:r>
            <a:endParaRPr kumimoji="0" lang="it-IT" sz="1800" b="0" i="0" u="none" strike="noStrike" kern="1200" cap="none" spc="0" normalizeH="0" baseline="0" noProof="0" dirty="0">
              <a:ln>
                <a:noFill/>
              </a:ln>
              <a:solidFill>
                <a:prstClr val="black"/>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Sans-Serif" panose="05000000000000000000" pitchFamily="2" charset="2"/>
              <a:buChar char="q"/>
              <a:tabLst/>
              <a:defRPr/>
            </a:pPr>
            <a:r>
              <a:rPr kumimoji="0" lang="it-IT" sz="1800" b="0" i="0" u="none" strike="noStrike" kern="1200" cap="none" spc="0" normalizeH="0" baseline="0" noProof="0" dirty="0">
                <a:ln>
                  <a:noFill/>
                </a:ln>
                <a:solidFill>
                  <a:prstClr val="black"/>
                </a:solidFill>
                <a:effectLst/>
                <a:uLnTx/>
                <a:uFillTx/>
                <a:latin typeface="Calibri"/>
                <a:ea typeface="+mn-ea"/>
                <a:cs typeface="Calibri"/>
              </a:rPr>
              <a:t>Preparazione di materiale di supporto per </a:t>
            </a:r>
            <a:r>
              <a:rPr kumimoji="0" lang="it-IT" sz="1800" b="0" i="0" u="none" strike="noStrike" kern="1200" cap="none" spc="0" normalizeH="0" baseline="0" noProof="0" dirty="0">
                <a:ln>
                  <a:noFill/>
                </a:ln>
                <a:solidFill>
                  <a:prstClr val="black"/>
                </a:solidFill>
                <a:effectLst/>
                <a:uLnTx/>
                <a:uFillTx/>
                <a:latin typeface="Calibri"/>
                <a:ea typeface="+mn-ea"/>
                <a:cs typeface="+mn-cs"/>
              </a:rPr>
              <a:t>Research Data Management</a:t>
            </a:r>
            <a:r>
              <a:rPr kumimoji="0" lang="it-IT" sz="1800" b="0" i="0" u="none" strike="noStrike" kern="1200" cap="none" spc="0" normalizeH="0" baseline="0" noProof="0" dirty="0">
                <a:ln>
                  <a:noFill/>
                </a:ln>
                <a:solidFill>
                  <a:prstClr val="black"/>
                </a:solidFill>
                <a:effectLst/>
                <a:uLnTx/>
                <a:uFillTx/>
                <a:latin typeface="Calibri"/>
                <a:ea typeface="+mn-ea"/>
                <a:cs typeface="Calibri"/>
              </a:rPr>
              <a:t>.</a:t>
            </a:r>
            <a:endParaRPr kumimoji="0" lang="en-US" sz="1800" b="0" i="0" u="none" strike="noStrike" kern="1200" cap="none" spc="0" normalizeH="0" baseline="0" noProof="0" dirty="0">
              <a:ln>
                <a:noFill/>
              </a:ln>
              <a:solidFill>
                <a:prstClr val="black"/>
              </a:solidFill>
              <a:effectLst/>
              <a:uLnTx/>
              <a:uFillTx/>
              <a:latin typeface="Calibri"/>
              <a:ea typeface="+mn-lt"/>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Eventi di formazione sulle tematiche di Open Science, principi FAIR, RDM all’interno dell’Ateneo:</a:t>
            </a:r>
            <a:endParaRPr kumimoji="0" lang="it-IT"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partecipazione alla serie Horizon Europe @Unibo</a:t>
            </a:r>
            <a:endParaRPr kumimoji="0" lang="it-IT" sz="1800" b="0" i="0" u="none" strike="noStrike" kern="1200" cap="none" spc="0" normalizeH="0" baseline="0" noProof="0" dirty="0">
              <a:ln>
                <a:noFill/>
              </a:ln>
              <a:solidFill>
                <a:prstClr val="black"/>
              </a:solidFill>
              <a:effectLst/>
              <a:uLnTx/>
              <a:uFillTx/>
              <a:latin typeface="Calibri"/>
              <a:ea typeface="+mn-ea"/>
              <a:cs typeface="Calibri"/>
            </a:endParaRP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ciclo di eventi formativi per studenti PhD (TBA)</a:t>
            </a:r>
            <a:endParaRPr kumimoji="0" lang="it-IT" sz="18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4" name="Immagine 3">
            <a:extLst>
              <a:ext uri="{FF2B5EF4-FFF2-40B4-BE49-F238E27FC236}">
                <a16:creationId xmlns:a16="http://schemas.microsoft.com/office/drawing/2014/main" id="{7D6618A9-4249-47F3-ADD8-4A3DC9E5DA1A}"/>
              </a:ext>
            </a:extLst>
          </p:cNvPr>
          <p:cNvPicPr>
            <a:picLocks noChangeAspect="1"/>
          </p:cNvPicPr>
          <p:nvPr/>
        </p:nvPicPr>
        <p:blipFill>
          <a:blip r:embed="rId2"/>
          <a:stretch>
            <a:fillRect/>
          </a:stretch>
        </p:blipFill>
        <p:spPr>
          <a:xfrm>
            <a:off x="159635" y="6396081"/>
            <a:ext cx="719255" cy="411003"/>
          </a:xfrm>
          <a:prstGeom prst="rect">
            <a:avLst/>
          </a:prstGeom>
        </p:spPr>
      </p:pic>
    </p:spTree>
    <p:extLst>
      <p:ext uri="{BB962C8B-B14F-4D97-AF65-F5344CB8AC3E}">
        <p14:creationId xmlns:p14="http://schemas.microsoft.com/office/powerpoint/2010/main" val="2432876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5C9CBA05-4ABD-4384-B9D4-50F206A91E4E}"/>
              </a:ext>
            </a:extLst>
          </p:cNvPr>
          <p:cNvPicPr>
            <a:picLocks noChangeAspect="1"/>
          </p:cNvPicPr>
          <p:nvPr/>
        </p:nvPicPr>
        <p:blipFill>
          <a:blip r:embed="rId2"/>
          <a:stretch>
            <a:fillRect/>
          </a:stretch>
        </p:blipFill>
        <p:spPr>
          <a:xfrm>
            <a:off x="159635" y="6396081"/>
            <a:ext cx="719255" cy="411003"/>
          </a:xfrm>
          <a:prstGeom prst="rect">
            <a:avLst/>
          </a:prstGeom>
        </p:spPr>
      </p:pic>
      <p:pic>
        <p:nvPicPr>
          <p:cNvPr id="23" name="Immagine 22">
            <a:extLst>
              <a:ext uri="{FF2B5EF4-FFF2-40B4-BE49-F238E27FC236}">
                <a16:creationId xmlns:a16="http://schemas.microsoft.com/office/drawing/2014/main" id="{A0404CD9-1520-42CD-88E1-46AAD8EF0412}"/>
              </a:ext>
            </a:extLst>
          </p:cNvPr>
          <p:cNvPicPr>
            <a:picLocks noChangeAspect="1"/>
          </p:cNvPicPr>
          <p:nvPr/>
        </p:nvPicPr>
        <p:blipFill>
          <a:blip r:embed="rId3"/>
          <a:stretch>
            <a:fillRect/>
          </a:stretch>
        </p:blipFill>
        <p:spPr>
          <a:xfrm>
            <a:off x="472463" y="1124012"/>
            <a:ext cx="4529216" cy="5681719"/>
          </a:xfrm>
          <a:prstGeom prst="rect">
            <a:avLst/>
          </a:prstGeom>
        </p:spPr>
      </p:pic>
      <p:sp>
        <p:nvSpPr>
          <p:cNvPr id="7" name="Segnaposto testo 1">
            <a:extLst>
              <a:ext uri="{FF2B5EF4-FFF2-40B4-BE49-F238E27FC236}">
                <a16:creationId xmlns:a16="http://schemas.microsoft.com/office/drawing/2014/main" id="{151BFF26-A4D5-4C05-90E5-DD4EC0F4F5AA}"/>
              </a:ext>
            </a:extLst>
          </p:cNvPr>
          <p:cNvSpPr>
            <a:spLocks noGrp="1"/>
          </p:cNvSpPr>
          <p:nvPr>
            <p:ph type="body" sz="quarter" idx="10"/>
          </p:nvPr>
        </p:nvSpPr>
        <p:spPr>
          <a:xfrm>
            <a:off x="475792" y="476673"/>
            <a:ext cx="11041557" cy="648071"/>
          </a:xfrm>
        </p:spPr>
        <p:txBody>
          <a:bodyPr lIns="91440" tIns="45720" rIns="91440" bIns="45720" anchor="t"/>
          <a:lstStyle/>
          <a:p>
            <a:r>
              <a:rPr lang="it-IT" sz="3600" b="0"/>
              <a:t>Processo di supporto all'identificazione del dato di ricerca</a:t>
            </a:r>
            <a:endParaRPr lang="it-IT"/>
          </a:p>
        </p:txBody>
      </p:sp>
      <p:sp>
        <p:nvSpPr>
          <p:cNvPr id="20" name="CasellaDiTesto 19">
            <a:extLst>
              <a:ext uri="{FF2B5EF4-FFF2-40B4-BE49-F238E27FC236}">
                <a16:creationId xmlns:a16="http://schemas.microsoft.com/office/drawing/2014/main" id="{3B2CF5C6-CA17-430D-A5DC-674717BA3536}"/>
              </a:ext>
            </a:extLst>
          </p:cNvPr>
          <p:cNvSpPr txBox="1"/>
          <p:nvPr/>
        </p:nvSpPr>
        <p:spPr>
          <a:xfrm>
            <a:off x="5002968" y="1711035"/>
            <a:ext cx="6996435" cy="4247317"/>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it-IT" sz="1800" b="0" i="0" u="none" strike="noStrike" kern="1200" cap="none" spc="0" normalizeH="0" baseline="0" noProof="0" dirty="0">
                <a:ln>
                  <a:noFill/>
                </a:ln>
                <a:solidFill>
                  <a:prstClr val="black"/>
                </a:solidFill>
                <a:effectLst/>
                <a:uLnTx/>
                <a:uFillTx/>
                <a:latin typeface="Calibri"/>
                <a:ea typeface="+mn-lt"/>
                <a:cs typeface="Calibri"/>
              </a:rPr>
              <a:t>Processo rappresentato graficamente nel </a:t>
            </a:r>
            <a:r>
              <a:rPr kumimoji="0" lang="it-IT" sz="1800" b="1" i="0" u="none" strike="noStrike" kern="1200" cap="none" spc="0" normalizeH="0" baseline="0" noProof="0" dirty="0">
                <a:ln>
                  <a:noFill/>
                </a:ln>
                <a:solidFill>
                  <a:prstClr val="black"/>
                </a:solidFill>
                <a:effectLst/>
                <a:uLnTx/>
                <a:uFillTx/>
                <a:latin typeface="Calibri"/>
                <a:ea typeface="+mn-lt"/>
                <a:cs typeface="Calibri"/>
              </a:rPr>
              <a:t>"</a:t>
            </a:r>
            <a:r>
              <a:rPr kumimoji="0" lang="it-IT" sz="1800" b="1" i="0" u="none" strike="noStrike" kern="1200" cap="none" spc="0" normalizeH="0" baseline="0" noProof="0" dirty="0" err="1">
                <a:ln>
                  <a:noFill/>
                </a:ln>
                <a:solidFill>
                  <a:prstClr val="black"/>
                </a:solidFill>
                <a:effectLst/>
                <a:uLnTx/>
                <a:uFillTx/>
                <a:latin typeface="Calibri"/>
                <a:ea typeface="+mn-lt"/>
                <a:cs typeface="Calibri"/>
              </a:rPr>
              <a:t>Decision</a:t>
            </a:r>
            <a:r>
              <a:rPr kumimoji="0" lang="it-IT" sz="1800" b="1" i="0" u="none" strike="noStrike" kern="1200" cap="none" spc="0" normalizeH="0" baseline="0" noProof="0" dirty="0">
                <a:ln>
                  <a:noFill/>
                </a:ln>
                <a:solidFill>
                  <a:prstClr val="black"/>
                </a:solidFill>
                <a:effectLst/>
                <a:uLnTx/>
                <a:uFillTx/>
                <a:latin typeface="Calibri"/>
                <a:ea typeface="+mn-lt"/>
                <a:cs typeface="Calibri"/>
              </a:rPr>
              <a:t> </a:t>
            </a:r>
            <a:r>
              <a:rPr kumimoji="0" lang="it-IT" sz="1800" b="1" i="0" u="none" strike="noStrike" kern="1200" cap="none" spc="0" normalizeH="0" baseline="0" noProof="0" dirty="0" err="1">
                <a:ln>
                  <a:noFill/>
                </a:ln>
                <a:solidFill>
                  <a:prstClr val="black"/>
                </a:solidFill>
                <a:effectLst/>
                <a:uLnTx/>
                <a:uFillTx/>
                <a:latin typeface="Calibri"/>
                <a:ea typeface="+mn-lt"/>
                <a:cs typeface="Calibri"/>
              </a:rPr>
              <a:t>Tree</a:t>
            </a:r>
            <a:r>
              <a:rPr kumimoji="0" lang="it-IT" sz="1800" b="1" i="0" u="none" strike="noStrike" kern="1200" cap="none" spc="0" normalizeH="0" baseline="0" noProof="0" dirty="0">
                <a:ln>
                  <a:noFill/>
                </a:ln>
                <a:solidFill>
                  <a:prstClr val="black"/>
                </a:solidFill>
                <a:effectLst/>
                <a:uLnTx/>
                <a:uFillTx/>
                <a:latin typeface="Calibri"/>
                <a:ea typeface="+mn-lt"/>
                <a:cs typeface="Calibri"/>
              </a:rPr>
              <a:t> for Data Management"</a:t>
            </a:r>
            <a:r>
              <a:rPr kumimoji="0" lang="it-IT" sz="1800" b="0" i="0" u="none" strike="noStrike" kern="1200" cap="none" spc="0" normalizeH="0" baseline="0" noProof="0" dirty="0">
                <a:ln>
                  <a:noFill/>
                </a:ln>
                <a:solidFill>
                  <a:prstClr val="black"/>
                </a:solidFill>
                <a:effectLst/>
                <a:uLnTx/>
                <a:uFillTx/>
                <a:latin typeface="Calibri"/>
                <a:ea typeface="+mn-lt"/>
                <a:cs typeface="Calibri"/>
              </a:rPr>
              <a:t> (</a:t>
            </a:r>
            <a:r>
              <a:rPr kumimoji="0" lang="it-IT" sz="16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https://doi.org/10.5281/zenodo.7190005</a:t>
            </a:r>
            <a:r>
              <a:rPr kumimoji="0" lang="it-IT" sz="1800" b="0" i="0" u="none" strike="noStrike" kern="1200" cap="none" spc="0" normalizeH="0" baseline="0" noProof="0" dirty="0">
                <a:ln>
                  <a:noFill/>
                </a:ln>
                <a:solidFill>
                  <a:prstClr val="black"/>
                </a:solidFill>
                <a:effectLst/>
                <a:uLnTx/>
                <a:uFillTx/>
                <a:latin typeface="Calibri"/>
                <a:ea typeface="+mn-lt"/>
                <a:cs typeface="Calibri"/>
              </a:rPr>
              <a:t>)</a:t>
            </a:r>
            <a:endParaRPr kumimoji="0" lang="it-IT" sz="1800" b="1" i="0" u="none" strike="noStrike" kern="1200" cap="none" spc="0" normalizeH="0" baseline="0" noProof="0" dirty="0">
              <a:ln>
                <a:noFill/>
              </a:ln>
              <a:solidFill>
                <a:prstClr val="black"/>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it-IT" sz="1800" b="1" i="0" u="none" strike="noStrike" kern="1200" cap="none" spc="0" normalizeH="0" baseline="0" noProof="0" dirty="0">
              <a:ln>
                <a:noFill/>
              </a:ln>
              <a:solidFill>
                <a:prstClr val="black"/>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it-IT" sz="1800" b="1" i="0" u="none" strike="noStrike" kern="1200" cap="none" spc="0" normalizeH="0" baseline="0" noProof="0" dirty="0">
                <a:ln>
                  <a:noFill/>
                </a:ln>
                <a:solidFill>
                  <a:prstClr val="black"/>
                </a:solidFill>
                <a:effectLst/>
                <a:uLnTx/>
                <a:uFillTx/>
                <a:latin typeface="Calibri"/>
                <a:ea typeface="+mn-ea"/>
                <a:cs typeface="Calibri"/>
              </a:rPr>
              <a:t>Approccio integrato: </a:t>
            </a:r>
            <a:r>
              <a:rPr kumimoji="0" lang="it-IT" sz="1800" b="0" i="0" u="none" strike="noStrike" kern="1200" cap="none" spc="0" normalizeH="0" baseline="0" noProof="0" dirty="0">
                <a:ln>
                  <a:noFill/>
                </a:ln>
                <a:solidFill>
                  <a:prstClr val="black"/>
                </a:solidFill>
                <a:effectLst/>
                <a:uLnTx/>
                <a:uFillTx/>
                <a:latin typeface="Calibri"/>
                <a:ea typeface="+mn-ea"/>
                <a:cs typeface="Calibri"/>
              </a:rPr>
              <a:t>per gestire correttamente il dato, non basta FAIR ma serve </a:t>
            </a:r>
            <a:r>
              <a:rPr kumimoji="0" lang="it-IT" sz="1800" b="0" i="0" u="none" strike="noStrike" kern="1200" cap="none" spc="0" normalizeH="0" baseline="0" noProof="0" dirty="0">
                <a:ln>
                  <a:noFill/>
                </a:ln>
                <a:solidFill>
                  <a:prstClr val="black"/>
                </a:solidFill>
                <a:effectLst/>
                <a:uLnTx/>
                <a:uFillTx/>
                <a:latin typeface="Calibri"/>
                <a:ea typeface="+mn-ea"/>
                <a:cs typeface="+mn-cs"/>
              </a:rPr>
              <a:t>considerare </a:t>
            </a:r>
            <a:r>
              <a:rPr kumimoji="0" lang="it-IT" sz="1800" b="0" i="0" u="none" strike="noStrike" kern="1200" cap="none" spc="0" normalizeH="0" baseline="0" noProof="0" dirty="0">
                <a:ln>
                  <a:noFill/>
                </a:ln>
                <a:solidFill>
                  <a:prstClr val="black"/>
                </a:solidFill>
                <a:effectLst/>
                <a:uLnTx/>
                <a:uFillTx/>
                <a:latin typeface="Calibri"/>
                <a:ea typeface="+mn-lt"/>
                <a:cs typeface="Calibri"/>
              </a:rPr>
              <a:t>aspetti di privacy, etica e proprietà intellettuale.</a:t>
            </a:r>
            <a:endParaRPr kumimoji="0" lang="it-IT"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it-IT" sz="1800" b="0" i="0" u="none" strike="noStrike" kern="1200" cap="none" spc="0" normalizeH="0" baseline="0" noProof="0" dirty="0">
                <a:ln>
                  <a:noFill/>
                </a:ln>
                <a:solidFill>
                  <a:prstClr val="black"/>
                </a:solidFill>
                <a:effectLst/>
                <a:uLnTx/>
                <a:uFillTx/>
                <a:latin typeface="Calibri"/>
                <a:ea typeface="+mn-lt"/>
                <a:cs typeface="Calibri"/>
              </a:rPr>
              <a:t>Fornire al ricercatore un </a:t>
            </a:r>
            <a:r>
              <a:rPr kumimoji="0" lang="it-IT" sz="1800" b="1" i="0" u="none" strike="noStrike" kern="1200" cap="none" spc="0" normalizeH="0" baseline="0" noProof="0" dirty="0">
                <a:ln>
                  <a:noFill/>
                </a:ln>
                <a:solidFill>
                  <a:prstClr val="black"/>
                </a:solidFill>
                <a:effectLst/>
                <a:uLnTx/>
                <a:uFillTx/>
                <a:latin typeface="Calibri"/>
                <a:ea typeface="+mn-lt"/>
                <a:cs typeface="Calibri"/>
              </a:rPr>
              <a:t>flusso ragionato che possa guidarlo </a:t>
            </a:r>
            <a:r>
              <a:rPr kumimoji="0" lang="it-IT" sz="1800" b="0" i="0" u="none" strike="noStrike" kern="1200" cap="none" spc="0" normalizeH="0" baseline="0" noProof="0" dirty="0">
                <a:ln>
                  <a:noFill/>
                </a:ln>
                <a:solidFill>
                  <a:prstClr val="black"/>
                </a:solidFill>
                <a:effectLst/>
                <a:uLnTx/>
                <a:uFillTx/>
                <a:latin typeface="Calibri"/>
                <a:ea typeface="+mn-lt"/>
                <a:cs typeface="Calibri"/>
              </a:rPr>
              <a:t>e orientarlo al fine di svolgere sempre scelte consapevoli nel processo di ricerca.</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it-IT" sz="1800" b="0" i="0" u="none" strike="noStrike" kern="1200" cap="none" spc="0" normalizeH="0" baseline="0" noProof="0" dirty="0">
              <a:ln>
                <a:noFill/>
              </a:ln>
              <a:solidFill>
                <a:prstClr val="black"/>
              </a:solidFill>
              <a:effectLst/>
              <a:uLnTx/>
              <a:uFillTx/>
              <a:latin typeface="Calibri"/>
              <a:ea typeface="+mn-lt"/>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it-IT" sz="1800" b="0" i="0" u="none" strike="noStrike" kern="1200" cap="none" spc="0" normalizeH="0" baseline="0" noProof="0" dirty="0">
                <a:ln>
                  <a:noFill/>
                </a:ln>
                <a:solidFill>
                  <a:prstClr val="black"/>
                </a:solidFill>
                <a:effectLst/>
                <a:uLnTx/>
                <a:uFillTx/>
                <a:latin typeface="Calibri"/>
                <a:ea typeface="+mn-lt"/>
                <a:cs typeface="Calibri"/>
              </a:rPr>
              <a:t>Obiettivo: creare consapevolezza e invitare a </a:t>
            </a:r>
            <a:r>
              <a:rPr kumimoji="0" lang="it-IT" sz="1800" b="1" i="0" u="none" strike="noStrike" kern="1200" cap="none" spc="0" normalizeH="0" baseline="0" noProof="0" dirty="0">
                <a:ln>
                  <a:noFill/>
                </a:ln>
                <a:solidFill>
                  <a:prstClr val="black"/>
                </a:solidFill>
                <a:effectLst/>
                <a:uLnTx/>
                <a:uFillTx/>
                <a:latin typeface="Calibri"/>
                <a:ea typeface="+mn-lt"/>
                <a:cs typeface="Calibri"/>
              </a:rPr>
              <a:t>p</a:t>
            </a:r>
            <a:r>
              <a:rPr kumimoji="0" lang="it-IT" sz="1800" b="1" i="0" u="none" strike="noStrike" kern="1200" cap="none" spc="0" normalizeH="0" baseline="0" noProof="0" dirty="0">
                <a:ln>
                  <a:noFill/>
                </a:ln>
                <a:solidFill>
                  <a:prstClr val="black"/>
                </a:solidFill>
                <a:effectLst/>
                <a:uLnTx/>
                <a:uFillTx/>
                <a:latin typeface="Calibri"/>
                <a:ea typeface="+mn-ea"/>
                <a:cs typeface="Calibri"/>
              </a:rPr>
              <a:t>orsi le domande giuste al momento giusto!</a:t>
            </a:r>
            <a:r>
              <a:rPr kumimoji="0" lang="it-IT" sz="1800" b="0" i="0" u="none" strike="noStrike" kern="1200" cap="none" spc="0" normalizeH="0" baseline="0" noProof="0" dirty="0">
                <a:ln>
                  <a:noFill/>
                </a:ln>
                <a:solidFill>
                  <a:prstClr val="black"/>
                </a:solidFill>
                <a:effectLst/>
                <a:uLnTx/>
                <a:uFillTx/>
                <a:latin typeface="Calibri"/>
                <a:ea typeface="+mn-ea"/>
                <a:cs typeface="Calibri"/>
              </a:rPr>
              <a:t> </a:t>
            </a:r>
            <a:endParaRPr kumimoji="0" lang="it-IT" sz="1800" b="0" i="0" u="none" strike="noStrike" kern="1200" cap="none" spc="0" normalizeH="0" baseline="0" noProof="0" dirty="0">
              <a:ln>
                <a:noFill/>
              </a:ln>
              <a:solidFill>
                <a:prstClr val="black"/>
              </a:solidFill>
              <a:effectLst/>
              <a:uLnTx/>
              <a:uFillTx/>
              <a:latin typeface="Calibri"/>
              <a:ea typeface="+mn-lt"/>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it-IT" sz="1800" b="0" i="0" u="none" strike="noStrike" kern="1200" cap="none" spc="0" normalizeH="0" baseline="0" noProof="0" dirty="0">
                <a:ln>
                  <a:noFill/>
                </a:ln>
                <a:solidFill>
                  <a:prstClr val="black"/>
                </a:solidFill>
                <a:effectLst/>
                <a:uLnTx/>
                <a:uFillTx/>
                <a:latin typeface="Calibri"/>
                <a:ea typeface="+mn-ea"/>
                <a:cs typeface="Calibri"/>
              </a:rPr>
              <a:t>Domande valide a prescindere </a:t>
            </a:r>
            <a:r>
              <a:rPr kumimoji="0" lang="it-IT" sz="1800" b="0" i="0" u="none" strike="noStrike" kern="1200" cap="none" spc="0" normalizeH="0" baseline="0" noProof="0" dirty="0">
                <a:ln>
                  <a:noFill/>
                </a:ln>
                <a:solidFill>
                  <a:prstClr val="black"/>
                </a:solidFill>
                <a:effectLst/>
                <a:uLnTx/>
                <a:uFillTx/>
                <a:latin typeface="Calibri"/>
                <a:ea typeface="+mn-lt"/>
                <a:cs typeface="Calibri"/>
              </a:rPr>
              <a:t>dal fatto che si arrivi ad un accesso aperto del dato di ricerca.</a:t>
            </a:r>
          </a:p>
        </p:txBody>
      </p:sp>
      <p:pic>
        <p:nvPicPr>
          <p:cNvPr id="6" name="Immagine 5">
            <a:extLst>
              <a:ext uri="{FF2B5EF4-FFF2-40B4-BE49-F238E27FC236}">
                <a16:creationId xmlns:a16="http://schemas.microsoft.com/office/drawing/2014/main" id="{4B4F8711-F9B9-4319-A3C9-371CC7C39C03}"/>
              </a:ext>
            </a:extLst>
          </p:cNvPr>
          <p:cNvPicPr>
            <a:picLocks noChangeAspect="1"/>
          </p:cNvPicPr>
          <p:nvPr/>
        </p:nvPicPr>
        <p:blipFill rotWithShape="1">
          <a:blip r:embed="rId3"/>
          <a:srcRect l="2865" t="3159" r="79299" b="79497"/>
          <a:stretch/>
        </p:blipFill>
        <p:spPr>
          <a:xfrm>
            <a:off x="192597" y="1069599"/>
            <a:ext cx="1367342" cy="16678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98425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testo 1">
            <a:extLst>
              <a:ext uri="{FF2B5EF4-FFF2-40B4-BE49-F238E27FC236}">
                <a16:creationId xmlns:a16="http://schemas.microsoft.com/office/drawing/2014/main" id="{151BFF26-A4D5-4C05-90E5-DD4EC0F4F5AA}"/>
              </a:ext>
            </a:extLst>
          </p:cNvPr>
          <p:cNvSpPr>
            <a:spLocks noGrp="1"/>
          </p:cNvSpPr>
          <p:nvPr>
            <p:ph type="body" sz="quarter" idx="10"/>
          </p:nvPr>
        </p:nvSpPr>
        <p:spPr>
          <a:xfrm>
            <a:off x="480202" y="330348"/>
            <a:ext cx="11041557" cy="648071"/>
          </a:xfrm>
        </p:spPr>
        <p:txBody>
          <a:bodyPr lIns="91440" tIns="45720" rIns="91440" bIns="45720" anchor="t"/>
          <a:lstStyle/>
          <a:p>
            <a:pPr>
              <a:lnSpc>
                <a:spcPct val="100000"/>
              </a:lnSpc>
              <a:spcBef>
                <a:spcPts val="0"/>
              </a:spcBef>
            </a:pPr>
            <a:r>
              <a:rPr lang="it-IT" sz="3600" b="0" dirty="0"/>
              <a:t>Preparazione di materiale di supporto per RDM.</a:t>
            </a:r>
            <a:endParaRPr lang="en-US" sz="3600" b="0" dirty="0">
              <a:ea typeface="+mj-lt"/>
              <a:cs typeface="+mj-lt"/>
            </a:endParaRPr>
          </a:p>
          <a:p>
            <a:endParaRPr lang="it-IT" sz="3600" b="0" dirty="0">
              <a:cs typeface="Calibri"/>
            </a:endParaRPr>
          </a:p>
        </p:txBody>
      </p:sp>
      <p:sp>
        <p:nvSpPr>
          <p:cNvPr id="20" name="CasellaDiTesto 19">
            <a:extLst>
              <a:ext uri="{FF2B5EF4-FFF2-40B4-BE49-F238E27FC236}">
                <a16:creationId xmlns:a16="http://schemas.microsoft.com/office/drawing/2014/main" id="{3B2CF5C6-CA17-430D-A5DC-674717BA3536}"/>
              </a:ext>
            </a:extLst>
          </p:cNvPr>
          <p:cNvSpPr txBox="1"/>
          <p:nvPr/>
        </p:nvSpPr>
        <p:spPr>
          <a:xfrm>
            <a:off x="5906450" y="2068484"/>
            <a:ext cx="5091435" cy="3139321"/>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it-IT" sz="1800" b="1" i="0" u="none" strike="noStrike" kern="1200" cap="none" spc="0" normalizeH="0" baseline="0" noProof="0">
                <a:ln>
                  <a:noFill/>
                </a:ln>
                <a:solidFill>
                  <a:prstClr val="black"/>
                </a:solidFill>
                <a:effectLst/>
                <a:uLnTx/>
                <a:uFillTx/>
                <a:latin typeface="Calibri"/>
                <a:ea typeface="+mn-ea"/>
                <a:cs typeface="Calibri"/>
              </a:rPr>
              <a:t>Censimento di risorse e infrastrutture esistenti: </a:t>
            </a:r>
            <a:endParaRPr kumimoji="0" lang="it-IT" sz="1800" b="1" i="0" u="none" strike="noStrike" kern="1200" cap="none" spc="0" normalizeH="0" baseline="0" noProof="0">
              <a:ln>
                <a:noFill/>
              </a:ln>
              <a:solidFill>
                <a:prstClr val="black"/>
              </a:solidFill>
              <a:effectLst/>
              <a:uLnTx/>
              <a:uFillTx/>
              <a:latin typeface="Calibri"/>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Calibri"/>
                <a:ea typeface="+mn-ea"/>
                <a:cs typeface="Calibri"/>
                <a:sym typeface="Wingdings" panose="05000000000000000000" pitchFamily="2" charset="2"/>
              </a:rPr>
              <a:t> di </a:t>
            </a:r>
            <a:r>
              <a:rPr kumimoji="0" lang="it-IT" sz="1800" b="0" i="0" u="none" strike="noStrike" kern="1200" cap="none" spc="0" normalizeH="0" baseline="0" noProof="0">
                <a:ln>
                  <a:noFill/>
                </a:ln>
                <a:solidFill>
                  <a:prstClr val="black"/>
                </a:solidFill>
                <a:effectLst/>
                <a:uLnTx/>
                <a:uFillTx/>
                <a:latin typeface="Calibri"/>
                <a:ea typeface="+mn-ea"/>
                <a:cs typeface="Calibri"/>
              </a:rPr>
              <a:t>supporto alla gestione FAIR dei dati</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Calibri"/>
                <a:ea typeface="+mn-ea"/>
                <a:cs typeface="Calibri"/>
                <a:sym typeface="Wingdings" panose="05000000000000000000" pitchFamily="2" charset="2"/>
              </a:rPr>
              <a:t></a:t>
            </a:r>
            <a:r>
              <a:rPr kumimoji="0" lang="it-IT" sz="1800" b="0" i="0" u="none" strike="noStrike" kern="1200" cap="none" spc="0" normalizeH="0" baseline="0" noProof="0">
                <a:ln>
                  <a:noFill/>
                </a:ln>
                <a:solidFill>
                  <a:prstClr val="black"/>
                </a:solidFill>
                <a:effectLst/>
                <a:uLnTx/>
                <a:uFillTx/>
                <a:latin typeface="Calibri"/>
                <a:ea typeface="+mn-ea"/>
                <a:cs typeface="Calibri"/>
              </a:rPr>
              <a:t> repositories per la conservazione a lungo termine dei dati</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it-IT" sz="1800" b="0" i="0" u="none" strike="noStrike" kern="1200" cap="none" spc="0" normalizeH="0" baseline="0" noProof="0">
              <a:ln>
                <a:noFill/>
              </a:ln>
              <a:solidFill>
                <a:prstClr val="black"/>
              </a:solidFill>
              <a:effectLst/>
              <a:uLnTx/>
              <a:uFillTx/>
              <a:latin typeface="Calibri"/>
              <a:ea typeface="+mn-ea"/>
              <a:cs typeface="Calibri"/>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it-IT" sz="1800" b="0" i="0" u="none" strike="noStrike" kern="1200" cap="none" spc="0" normalizeH="0" baseline="0" noProof="0">
              <a:ln>
                <a:noFill/>
              </a:ln>
              <a:solidFill>
                <a:prstClr val="black"/>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it-IT" sz="1800" b="0" i="0" u="none" strike="noStrike" kern="1200" cap="none" spc="0" normalizeH="0" baseline="0" noProof="0">
                <a:ln>
                  <a:noFill/>
                </a:ln>
                <a:solidFill>
                  <a:prstClr val="black"/>
                </a:solidFill>
                <a:effectLst/>
                <a:uLnTx/>
                <a:uFillTx/>
                <a:latin typeface="Calibri"/>
                <a:ea typeface="+mn-ea"/>
                <a:cs typeface="Calibri"/>
              </a:rPr>
              <a:t>Attenzione al contesto disciplinare.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it-IT" sz="1800" b="0" i="0" u="none" strike="noStrike" kern="1200" cap="none" spc="0" normalizeH="0" baseline="0" noProof="0">
              <a:ln>
                <a:noFill/>
              </a:ln>
              <a:solidFill>
                <a:prstClr val="black"/>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it-IT" sz="1800" b="0" i="0" u="none" strike="noStrike" kern="1200" cap="none" spc="0" normalizeH="0" baseline="0" noProof="0">
              <a:ln>
                <a:noFill/>
              </a:ln>
              <a:solidFill>
                <a:prstClr val="black"/>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it-IT" sz="1800" b="0" i="0" u="none" strike="noStrike" kern="1200" cap="none" spc="0" normalizeH="0" baseline="0" noProof="0">
                <a:ln>
                  <a:noFill/>
                </a:ln>
                <a:solidFill>
                  <a:prstClr val="black"/>
                </a:solidFill>
                <a:effectLst/>
                <a:uLnTx/>
                <a:uFillTx/>
                <a:latin typeface="Calibri"/>
                <a:ea typeface="+mn-ea"/>
                <a:cs typeface="Calibri"/>
              </a:rPr>
              <a:t>Integrazione delle risorse individuate nelle fasi del ciclo di vita del dato.</a:t>
            </a:r>
          </a:p>
        </p:txBody>
      </p:sp>
      <p:pic>
        <p:nvPicPr>
          <p:cNvPr id="3" name="Picture 8" descr="Immagine che contiene diagramma&#10;&#10;Descrizione generata automaticamente">
            <a:extLst>
              <a:ext uri="{FF2B5EF4-FFF2-40B4-BE49-F238E27FC236}">
                <a16:creationId xmlns:a16="http://schemas.microsoft.com/office/drawing/2014/main" id="{D2DA57A7-6964-86CB-9DFD-D913D092B0A8}"/>
              </a:ext>
            </a:extLst>
          </p:cNvPr>
          <p:cNvPicPr>
            <a:picLocks noChangeAspect="1"/>
          </p:cNvPicPr>
          <p:nvPr/>
        </p:nvPicPr>
        <p:blipFill>
          <a:blip r:embed="rId2"/>
          <a:srcRect/>
          <a:stretch>
            <a:fillRect/>
          </a:stretch>
        </p:blipFill>
        <p:spPr>
          <a:xfrm>
            <a:off x="480202" y="1235743"/>
            <a:ext cx="4450615" cy="2809342"/>
          </a:xfrm>
          <a:prstGeom prst="rect">
            <a:avLst/>
          </a:prstGeom>
        </p:spPr>
      </p:pic>
      <p:pic>
        <p:nvPicPr>
          <p:cNvPr id="5" name="Immagine 6" descr="Immagine che contiene tavolo&#10;&#10;Descrizione generata automaticamente">
            <a:extLst>
              <a:ext uri="{FF2B5EF4-FFF2-40B4-BE49-F238E27FC236}">
                <a16:creationId xmlns:a16="http://schemas.microsoft.com/office/drawing/2014/main" id="{AC3ED31F-9D1A-AC38-17B9-E7709A76CEDE}"/>
              </a:ext>
            </a:extLst>
          </p:cNvPr>
          <p:cNvPicPr>
            <a:picLocks noChangeAspect="1"/>
          </p:cNvPicPr>
          <p:nvPr/>
        </p:nvPicPr>
        <p:blipFill>
          <a:blip r:embed="rId3"/>
          <a:stretch>
            <a:fillRect/>
          </a:stretch>
        </p:blipFill>
        <p:spPr>
          <a:xfrm>
            <a:off x="772482" y="3821934"/>
            <a:ext cx="3387225" cy="1800323"/>
          </a:xfrm>
          <a:prstGeom prst="rect">
            <a:avLst/>
          </a:prstGeom>
          <a:ln>
            <a:noFill/>
          </a:ln>
          <a:effectLst>
            <a:outerShdw blurRad="292100" dist="139700" dir="2700000" algn="tl" rotWithShape="0">
              <a:srgbClr val="333333">
                <a:alpha val="65000"/>
              </a:srgbClr>
            </a:outerShdw>
          </a:effectLst>
        </p:spPr>
      </p:pic>
      <p:pic>
        <p:nvPicPr>
          <p:cNvPr id="8" name="Immagine 8" descr="Immagine che contiene tavolo&#10;&#10;Descrizione generata automaticamente">
            <a:extLst>
              <a:ext uri="{FF2B5EF4-FFF2-40B4-BE49-F238E27FC236}">
                <a16:creationId xmlns:a16="http://schemas.microsoft.com/office/drawing/2014/main" id="{29305568-B2AC-4479-BED9-67586215EADE}"/>
              </a:ext>
            </a:extLst>
          </p:cNvPr>
          <p:cNvPicPr>
            <a:picLocks noChangeAspect="1"/>
          </p:cNvPicPr>
          <p:nvPr/>
        </p:nvPicPr>
        <p:blipFill>
          <a:blip r:embed="rId4"/>
          <a:stretch>
            <a:fillRect/>
          </a:stretch>
        </p:blipFill>
        <p:spPr>
          <a:xfrm>
            <a:off x="1539397" y="5207805"/>
            <a:ext cx="3600138" cy="1551883"/>
          </a:xfrm>
          <a:prstGeom prst="rect">
            <a:avLst/>
          </a:prstGeom>
          <a:ln>
            <a:noFill/>
          </a:ln>
          <a:effectLst>
            <a:outerShdw blurRad="292100" dist="139700" dir="2700000" algn="tl" rotWithShape="0">
              <a:srgbClr val="333333">
                <a:alpha val="65000"/>
              </a:srgbClr>
            </a:outerShdw>
          </a:effectLst>
        </p:spPr>
      </p:pic>
      <p:pic>
        <p:nvPicPr>
          <p:cNvPr id="9" name="Immagine 8">
            <a:extLst>
              <a:ext uri="{FF2B5EF4-FFF2-40B4-BE49-F238E27FC236}">
                <a16:creationId xmlns:a16="http://schemas.microsoft.com/office/drawing/2014/main" id="{4181F853-E1C8-4942-9B1B-5965A45E8F85}"/>
              </a:ext>
            </a:extLst>
          </p:cNvPr>
          <p:cNvPicPr>
            <a:picLocks noChangeAspect="1"/>
          </p:cNvPicPr>
          <p:nvPr/>
        </p:nvPicPr>
        <p:blipFill>
          <a:blip r:embed="rId5"/>
          <a:stretch>
            <a:fillRect/>
          </a:stretch>
        </p:blipFill>
        <p:spPr>
          <a:xfrm>
            <a:off x="159635" y="6396081"/>
            <a:ext cx="719255" cy="411003"/>
          </a:xfrm>
          <a:prstGeom prst="rect">
            <a:avLst/>
          </a:prstGeom>
        </p:spPr>
      </p:pic>
    </p:spTree>
    <p:extLst>
      <p:ext uri="{BB962C8B-B14F-4D97-AF65-F5344CB8AC3E}">
        <p14:creationId xmlns:p14="http://schemas.microsoft.com/office/powerpoint/2010/main" val="40540550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testo 1">
            <a:extLst>
              <a:ext uri="{FF2B5EF4-FFF2-40B4-BE49-F238E27FC236}">
                <a16:creationId xmlns:a16="http://schemas.microsoft.com/office/drawing/2014/main" id="{151BFF26-A4D5-4C05-90E5-DD4EC0F4F5AA}"/>
              </a:ext>
            </a:extLst>
          </p:cNvPr>
          <p:cNvSpPr>
            <a:spLocks noGrp="1"/>
          </p:cNvSpPr>
          <p:nvPr>
            <p:ph type="body" sz="quarter" idx="10"/>
          </p:nvPr>
        </p:nvSpPr>
        <p:spPr>
          <a:xfrm>
            <a:off x="576645" y="499085"/>
            <a:ext cx="11041557" cy="648071"/>
          </a:xfrm>
        </p:spPr>
        <p:txBody>
          <a:bodyPr lIns="91440" tIns="45720" rIns="91440" bIns="45720" anchor="t"/>
          <a:lstStyle/>
          <a:p>
            <a:r>
              <a:rPr lang="it-IT" sz="3600" b="0">
                <a:ea typeface="+mj-lt"/>
                <a:cs typeface="+mj-lt"/>
              </a:rPr>
              <a:t>Eventi di (in)formazione all'interno dell'Ateneo </a:t>
            </a:r>
            <a:endParaRPr lang="it-IT">
              <a:ea typeface="+mj-lt"/>
              <a:cs typeface="+mj-lt"/>
            </a:endParaRPr>
          </a:p>
        </p:txBody>
      </p:sp>
      <p:pic>
        <p:nvPicPr>
          <p:cNvPr id="5" name="Immagine 4">
            <a:extLst>
              <a:ext uri="{FF2B5EF4-FFF2-40B4-BE49-F238E27FC236}">
                <a16:creationId xmlns:a16="http://schemas.microsoft.com/office/drawing/2014/main" id="{4795BD4B-057B-0837-DC6D-BB97B1D1A1A1}"/>
              </a:ext>
            </a:extLst>
          </p:cNvPr>
          <p:cNvPicPr>
            <a:picLocks noChangeAspect="1"/>
          </p:cNvPicPr>
          <p:nvPr/>
        </p:nvPicPr>
        <p:blipFill>
          <a:blip r:embed="rId2"/>
          <a:stretch>
            <a:fillRect/>
          </a:stretch>
        </p:blipFill>
        <p:spPr>
          <a:xfrm>
            <a:off x="713172" y="1147156"/>
            <a:ext cx="3123185" cy="2339478"/>
          </a:xfrm>
          <a:prstGeom prst="rect">
            <a:avLst/>
          </a:prstGeom>
          <a:ln>
            <a:noFill/>
          </a:ln>
          <a:effectLst>
            <a:outerShdw blurRad="292100" dist="139700" dir="2700000" algn="tl" rotWithShape="0">
              <a:srgbClr val="333333">
                <a:alpha val="65000"/>
              </a:srgbClr>
            </a:outerShdw>
          </a:effectLst>
        </p:spPr>
      </p:pic>
      <p:sp>
        <p:nvSpPr>
          <p:cNvPr id="8" name="CasellaDiTesto 7">
            <a:extLst>
              <a:ext uri="{FF2B5EF4-FFF2-40B4-BE49-F238E27FC236}">
                <a16:creationId xmlns:a16="http://schemas.microsoft.com/office/drawing/2014/main" id="{85038EF6-2A56-5B1A-2294-B96575E8C298}"/>
              </a:ext>
            </a:extLst>
          </p:cNvPr>
          <p:cNvSpPr txBox="1"/>
          <p:nvPr/>
        </p:nvSpPr>
        <p:spPr>
          <a:xfrm>
            <a:off x="4453518" y="1578231"/>
            <a:ext cx="7164684" cy="1477328"/>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it-IT" sz="1800" b="0" i="0" u="none" strike="noStrike" kern="1200" cap="none" spc="0" normalizeH="0" baseline="0" noProof="0" dirty="0">
                <a:ln>
                  <a:noFill/>
                </a:ln>
                <a:solidFill>
                  <a:prstClr val="black"/>
                </a:solidFill>
                <a:effectLst/>
                <a:uLnTx/>
                <a:uFillTx/>
                <a:latin typeface="Calibri"/>
                <a:ea typeface="+mn-ea"/>
                <a:cs typeface="Calibri"/>
              </a:rPr>
              <a:t>Percorso di incontri </a:t>
            </a:r>
            <a:r>
              <a:rPr kumimoji="0" lang="it-IT" sz="1800" b="1" i="0" u="none" strike="noStrike" kern="1200" cap="none" spc="0" normalizeH="0" baseline="0" noProof="0" dirty="0">
                <a:ln>
                  <a:noFill/>
                </a:ln>
                <a:solidFill>
                  <a:prstClr val="black"/>
                </a:solidFill>
                <a:effectLst/>
                <a:uLnTx/>
                <a:uFillTx/>
                <a:latin typeface="Calibri"/>
                <a:ea typeface="+mn-ea"/>
                <a:cs typeface="Calibri"/>
              </a:rPr>
              <a:t>Horizon Europe @Unibo</a:t>
            </a:r>
            <a:r>
              <a:rPr kumimoji="0" lang="it-IT" sz="1800" b="0" i="0" u="none" strike="noStrike" kern="1200" cap="none" spc="0" normalizeH="0" baseline="0" noProof="0" dirty="0">
                <a:ln>
                  <a:noFill/>
                </a:ln>
                <a:solidFill>
                  <a:prstClr val="black"/>
                </a:solidFill>
                <a:effectLst/>
                <a:uLnTx/>
                <a:uFillTx/>
                <a:latin typeface="Calibri"/>
                <a:ea typeface="+mn-ea"/>
                <a:cs typeface="Calibri"/>
              </a:rPr>
              <a:t>, per personale ricercatore e tecnico, su tematiche trasversali all’interno del programma quadro: ciclo di eventi su Open Science, Open Access e gestione dei dati della ricerca organizzati in coordinamento con Sistema Bibliotecario di Ateneo, gruppo privacy, KTO.</a:t>
            </a:r>
          </a:p>
        </p:txBody>
      </p:sp>
      <p:sp>
        <p:nvSpPr>
          <p:cNvPr id="9" name="CasellaDiTesto 8">
            <a:extLst>
              <a:ext uri="{FF2B5EF4-FFF2-40B4-BE49-F238E27FC236}">
                <a16:creationId xmlns:a16="http://schemas.microsoft.com/office/drawing/2014/main" id="{8B6A4FAE-1F1F-738E-972A-A69235BF0DB4}"/>
              </a:ext>
            </a:extLst>
          </p:cNvPr>
          <p:cNvSpPr txBox="1"/>
          <p:nvPr/>
        </p:nvSpPr>
        <p:spPr>
          <a:xfrm>
            <a:off x="4784660" y="4346992"/>
            <a:ext cx="6833542" cy="1200329"/>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it-IT" sz="1800" b="0" i="0" u="none" strike="noStrike" kern="1200" cap="none" spc="0" normalizeH="0" baseline="0" noProof="0">
                <a:ln>
                  <a:noFill/>
                </a:ln>
                <a:solidFill>
                  <a:prstClr val="black"/>
                </a:solidFill>
                <a:effectLst/>
                <a:uLnTx/>
                <a:uFillTx/>
                <a:latin typeface="Calibri"/>
                <a:ea typeface="+mn-ea"/>
                <a:cs typeface="Calibri"/>
              </a:rPr>
              <a:t>Ciclo di tre incontri formativi </a:t>
            </a:r>
            <a:r>
              <a:rPr kumimoji="0" lang="it-IT" sz="1800" b="1" i="0" u="none" strike="noStrike" kern="1200" cap="none" spc="0" normalizeH="0" baseline="0" noProof="0">
                <a:ln>
                  <a:noFill/>
                </a:ln>
                <a:solidFill>
                  <a:prstClr val="black"/>
                </a:solidFill>
                <a:effectLst/>
                <a:uLnTx/>
                <a:uFillTx/>
                <a:latin typeface="Calibri"/>
                <a:ea typeface="+mn-lt"/>
                <a:cs typeface="Calibri"/>
              </a:rPr>
              <a:t>"</a:t>
            </a:r>
            <a:r>
              <a:rPr kumimoji="0" lang="it-IT" sz="18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Research data management e principi di Open Science</a:t>
            </a:r>
            <a:r>
              <a:rPr kumimoji="0" lang="it-IT" sz="1800" b="1" i="0" u="none" strike="noStrike" kern="1200" cap="none" spc="0" normalizeH="0" baseline="0" noProof="0">
                <a:ln>
                  <a:noFill/>
                </a:ln>
                <a:solidFill>
                  <a:prstClr val="black"/>
                </a:solidFill>
                <a:effectLst/>
                <a:uLnTx/>
                <a:uFillTx/>
                <a:latin typeface="Calibri"/>
                <a:ea typeface="+mn-lt"/>
                <a:cs typeface="Calibri"/>
              </a:rPr>
              <a:t>"</a:t>
            </a:r>
            <a:r>
              <a:rPr kumimoji="0" lang="it-IT"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rivolto agli studenti iscritti a corsi di dottorato: introduzione alle </a:t>
            </a:r>
            <a:r>
              <a:rPr kumimoji="0" lang="it-IT" sz="1800" b="0" i="0" u="none" strike="noStrike" kern="1200" cap="none" spc="0" normalizeH="0" baseline="0" noProof="0">
                <a:ln>
                  <a:noFill/>
                </a:ln>
                <a:solidFill>
                  <a:prstClr val="black"/>
                </a:solidFill>
                <a:effectLst/>
                <a:uLnTx/>
                <a:uFillTx/>
                <a:latin typeface="Calibri"/>
                <a:ea typeface="+mn-ea"/>
                <a:cs typeface="Calibri"/>
              </a:rPr>
              <a:t>tematiche di gestione dati, Open Science, principi FAIR, DMP, con un focus su argomenti disciplinari di interesse.</a:t>
            </a:r>
          </a:p>
        </p:txBody>
      </p:sp>
      <p:pic>
        <p:nvPicPr>
          <p:cNvPr id="4" name="Immagine 3">
            <a:extLst>
              <a:ext uri="{FF2B5EF4-FFF2-40B4-BE49-F238E27FC236}">
                <a16:creationId xmlns:a16="http://schemas.microsoft.com/office/drawing/2014/main" id="{AC53E1D5-1309-4773-AB1A-42A42682A01F}"/>
              </a:ext>
            </a:extLst>
          </p:cNvPr>
          <p:cNvPicPr>
            <a:picLocks noChangeAspect="1"/>
          </p:cNvPicPr>
          <p:nvPr/>
        </p:nvPicPr>
        <p:blipFill rotWithShape="1">
          <a:blip r:embed="rId3"/>
          <a:srcRect l="29384" t="33308" r="50890" b="29419"/>
          <a:stretch/>
        </p:blipFill>
        <p:spPr>
          <a:xfrm>
            <a:off x="1031656" y="3935425"/>
            <a:ext cx="3590448" cy="1908051"/>
          </a:xfrm>
          <a:prstGeom prst="rect">
            <a:avLst/>
          </a:prstGeom>
          <a:ln>
            <a:noFill/>
          </a:ln>
          <a:effectLst>
            <a:outerShdw blurRad="292100" dist="139700" dir="2700000" algn="tl" rotWithShape="0">
              <a:srgbClr val="333333">
                <a:alpha val="65000"/>
              </a:srgbClr>
            </a:outerShdw>
          </a:effectLst>
        </p:spPr>
      </p:pic>
      <p:pic>
        <p:nvPicPr>
          <p:cNvPr id="10" name="Immagine 9">
            <a:extLst>
              <a:ext uri="{FF2B5EF4-FFF2-40B4-BE49-F238E27FC236}">
                <a16:creationId xmlns:a16="http://schemas.microsoft.com/office/drawing/2014/main" id="{4F12C727-3544-48F1-91BC-6237EE54D76E}"/>
              </a:ext>
            </a:extLst>
          </p:cNvPr>
          <p:cNvPicPr>
            <a:picLocks noChangeAspect="1"/>
          </p:cNvPicPr>
          <p:nvPr/>
        </p:nvPicPr>
        <p:blipFill>
          <a:blip r:embed="rId4"/>
          <a:stretch>
            <a:fillRect/>
          </a:stretch>
        </p:blipFill>
        <p:spPr>
          <a:xfrm>
            <a:off x="159635" y="6396081"/>
            <a:ext cx="719255" cy="411003"/>
          </a:xfrm>
          <a:prstGeom prst="rect">
            <a:avLst/>
          </a:prstGeom>
        </p:spPr>
      </p:pic>
    </p:spTree>
    <p:extLst>
      <p:ext uri="{BB962C8B-B14F-4D97-AF65-F5344CB8AC3E}">
        <p14:creationId xmlns:p14="http://schemas.microsoft.com/office/powerpoint/2010/main" val="861663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testo 1">
            <a:extLst>
              <a:ext uri="{FF2B5EF4-FFF2-40B4-BE49-F238E27FC236}">
                <a16:creationId xmlns:a16="http://schemas.microsoft.com/office/drawing/2014/main" id="{151BFF26-A4D5-4C05-90E5-DD4EC0F4F5AA}"/>
              </a:ext>
            </a:extLst>
          </p:cNvPr>
          <p:cNvSpPr>
            <a:spLocks noGrp="1"/>
          </p:cNvSpPr>
          <p:nvPr>
            <p:ph type="body" sz="quarter" idx="10"/>
          </p:nvPr>
        </p:nvSpPr>
        <p:spPr>
          <a:xfrm>
            <a:off x="475793" y="476673"/>
            <a:ext cx="7420408" cy="648071"/>
          </a:xfrm>
        </p:spPr>
        <p:txBody>
          <a:bodyPr/>
          <a:lstStyle/>
          <a:p>
            <a:r>
              <a:rPr lang="it-IT" sz="3600" b="0"/>
              <a:t>Data Steward @Unibo: cosa facciamo?</a:t>
            </a:r>
          </a:p>
        </p:txBody>
      </p:sp>
      <p:sp>
        <p:nvSpPr>
          <p:cNvPr id="20" name="CasellaDiTesto 19">
            <a:extLst>
              <a:ext uri="{FF2B5EF4-FFF2-40B4-BE49-F238E27FC236}">
                <a16:creationId xmlns:a16="http://schemas.microsoft.com/office/drawing/2014/main" id="{3B2CF5C6-CA17-430D-A5DC-674717BA3536}"/>
              </a:ext>
            </a:extLst>
          </p:cNvPr>
          <p:cNvSpPr txBox="1"/>
          <p:nvPr/>
        </p:nvSpPr>
        <p:spPr>
          <a:xfrm>
            <a:off x="475793" y="1137402"/>
            <a:ext cx="11380847" cy="486287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black"/>
                </a:solidFill>
                <a:effectLst/>
                <a:uLnTx/>
                <a:uFillTx/>
                <a:latin typeface="Calibri"/>
                <a:ea typeface="+mn-ea"/>
                <a:cs typeface="+mn-cs"/>
              </a:rPr>
              <a:t>Partecipazione ad eventi e reti nazionali/internazionali</a:t>
            </a:r>
            <a:endParaRPr kumimoji="0" lang="it-IT" sz="2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EUDAT conference (Atene, 13-16 settembre 2022)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Calibri"/>
                <a:ea typeface="+mn-ea"/>
                <a:cs typeface="+mn-cs"/>
              </a:rPr>
              <a:t>“Research Data Management Support Service: the </a:t>
            </a:r>
            <a:r>
              <a:rPr kumimoji="0" lang="it-IT" sz="1400" b="0" i="0" u="none" strike="noStrike" kern="1200" cap="none" spc="0" normalizeH="0" baseline="0" noProof="0" dirty="0" err="1">
                <a:ln>
                  <a:noFill/>
                </a:ln>
                <a:solidFill>
                  <a:prstClr val="black"/>
                </a:solidFill>
                <a:effectLst/>
                <a:uLnTx/>
                <a:uFillTx/>
                <a:latin typeface="Calibri"/>
                <a:ea typeface="+mn-ea"/>
                <a:cs typeface="+mn-cs"/>
              </a:rPr>
              <a:t>experience</a:t>
            </a:r>
            <a:r>
              <a:rPr kumimoji="0" lang="it-IT" sz="1400" b="0" i="0" u="none" strike="noStrike" kern="1200" cap="none" spc="0" normalizeH="0" baseline="0" noProof="0" dirty="0">
                <a:ln>
                  <a:noFill/>
                </a:ln>
                <a:solidFill>
                  <a:prstClr val="black"/>
                </a:solidFill>
                <a:effectLst/>
                <a:uLnTx/>
                <a:uFillTx/>
                <a:latin typeface="Calibri"/>
                <a:ea typeface="+mn-ea"/>
                <a:cs typeface="+mn-cs"/>
              </a:rPr>
              <a:t> of the University of Bologna” (</a:t>
            </a:r>
            <a:r>
              <a:rPr kumimoji="0" lang="it-IT" sz="1400" b="0" i="0" u="none" strike="noStrike" kern="1200" cap="none" spc="0" normalizeH="0" baseline="0" noProof="0" dirty="0">
                <a:ln>
                  <a:noFill/>
                </a:ln>
                <a:solidFill>
                  <a:srgbClr val="333333"/>
                </a:solidFill>
                <a:effectLst/>
                <a:uLnTx/>
                <a:uFillTx/>
                <a:latin typeface="Calibri"/>
                <a:ea typeface="+mn-ea"/>
                <a:cs typeface="+mn-cs"/>
              </a:rPr>
              <a:t>https://doi.org/10.5281/zenodo.7716672</a:t>
            </a:r>
            <a:r>
              <a:rPr kumimoji="0" lang="it-IT" sz="1400" b="0" i="0" u="none" strike="noStrike" kern="1200" cap="none" spc="0" normalizeH="0" baseline="0" noProof="0" dirty="0">
                <a:ln>
                  <a:noFill/>
                </a:ln>
                <a:solidFill>
                  <a:prstClr val="black"/>
                </a:solidFill>
                <a:effectLst/>
                <a:uLnTx/>
                <a:uFillTx/>
                <a:latin typeface="Calibri"/>
                <a:ea typeface="+mn-ea"/>
                <a:cs typeface="+mn-cs"/>
              </a:rPr>
              <a:t>)</a:t>
            </a:r>
            <a:endParaRPr kumimoji="0" lang="it-IT" sz="1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Open Science Cafè (online, 13 ottobre 2022) </a:t>
            </a:r>
            <a:endParaRPr kumimoji="0" lang="it-IT"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Calibri"/>
                <a:ea typeface="+mn-ea"/>
                <a:cs typeface="+mn-cs"/>
              </a:rPr>
              <a:t>“Fare Open Science nelle scienze umane” (https://youtu.be/wB47KOR38fc) </a:t>
            </a:r>
            <a:endParaRPr kumimoji="0" lang="it-IT" sz="16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EOSC Symposium (Praga, 14-17 novembre 2022)</a:t>
            </a:r>
            <a:endParaRPr kumimoji="0" lang="it-IT"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Calibri"/>
                <a:ea typeface="+mn-ea"/>
                <a:cs typeface="+mn-cs"/>
              </a:rPr>
              <a:t>“</a:t>
            </a:r>
            <a:r>
              <a:rPr kumimoji="0" lang="it-IT" sz="1400" b="0" i="0" u="none" strike="noStrike" kern="1200" cap="none" spc="0" normalizeH="0" baseline="0" noProof="0" dirty="0" err="1">
                <a:ln>
                  <a:noFill/>
                </a:ln>
                <a:solidFill>
                  <a:prstClr val="black"/>
                </a:solidFill>
                <a:effectLst/>
                <a:uLnTx/>
                <a:uFillTx/>
                <a:latin typeface="Calibri"/>
                <a:ea typeface="+mn-ea"/>
                <a:cs typeface="+mn-cs"/>
              </a:rPr>
              <a:t>Tackling</a:t>
            </a:r>
            <a:r>
              <a:rPr kumimoji="0" lang="it-IT" sz="1400" b="0" i="0" u="none" strike="noStrike" kern="1200" cap="none" spc="0" normalizeH="0" baseline="0" noProof="0" dirty="0">
                <a:ln>
                  <a:noFill/>
                </a:ln>
                <a:solidFill>
                  <a:prstClr val="black"/>
                </a:solidFill>
                <a:effectLst/>
                <a:uLnTx/>
                <a:uFillTx/>
                <a:latin typeface="Calibri"/>
                <a:ea typeface="+mn-ea"/>
                <a:cs typeface="+mn-cs"/>
              </a:rPr>
              <a:t> Research Data Management challenges with </a:t>
            </a:r>
            <a:r>
              <a:rPr kumimoji="0" lang="it-IT" sz="1400" b="0" i="0" u="none" strike="noStrike" kern="1200" cap="none" spc="0" normalizeH="0" baseline="0" noProof="0" dirty="0" err="1">
                <a:ln>
                  <a:noFill/>
                </a:ln>
                <a:solidFill>
                  <a:prstClr val="black"/>
                </a:solidFill>
                <a:effectLst/>
                <a:uLnTx/>
                <a:uFillTx/>
                <a:latin typeface="Calibri"/>
                <a:ea typeface="+mn-ea"/>
                <a:cs typeface="+mn-cs"/>
              </a:rPr>
              <a:t>FAIRness</a:t>
            </a:r>
            <a:r>
              <a:rPr kumimoji="0" lang="it-IT" sz="1400" b="0" i="0" u="none" strike="noStrike" kern="1200" cap="none" spc="0" normalizeH="0" baseline="0" noProof="0" dirty="0">
                <a:ln>
                  <a:noFill/>
                </a:ln>
                <a:solidFill>
                  <a:prstClr val="black"/>
                </a:solidFill>
                <a:effectLst/>
                <a:uLnTx/>
                <a:uFillTx/>
                <a:latin typeface="Calibri"/>
                <a:ea typeface="+mn-ea"/>
                <a:cs typeface="+mn-cs"/>
              </a:rPr>
              <a:t>” (https://doi.org/10.5281/zenodo.7341517)</a:t>
            </a:r>
            <a:endParaRPr kumimoji="0" lang="it-IT" sz="1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RDA </a:t>
            </a:r>
            <a:r>
              <a:rPr kumimoji="0" lang="it-IT" sz="1800" b="0" i="0" u="none" strike="noStrike" kern="1200" cap="none" spc="0" normalizeH="0" baseline="0" noProof="0" dirty="0" err="1">
                <a:ln>
                  <a:noFill/>
                </a:ln>
                <a:solidFill>
                  <a:prstClr val="black"/>
                </a:solidFill>
                <a:effectLst/>
                <a:uLnTx/>
                <a:uFillTx/>
                <a:latin typeface="Calibri"/>
                <a:ea typeface="+mn-ea"/>
                <a:cs typeface="+mn-cs"/>
              </a:rPr>
              <a:t>Plenary</a:t>
            </a:r>
            <a:r>
              <a:rPr kumimoji="0" lang="it-IT" sz="1800" b="0" i="0" u="none" strike="noStrike" kern="1200" cap="none" spc="0" normalizeH="0" baseline="0" noProof="0" dirty="0">
                <a:ln>
                  <a:noFill/>
                </a:ln>
                <a:solidFill>
                  <a:prstClr val="black"/>
                </a:solidFill>
                <a:effectLst/>
                <a:uLnTx/>
                <a:uFillTx/>
                <a:latin typeface="Calibri"/>
                <a:ea typeface="+mn-ea"/>
                <a:cs typeface="+mn-cs"/>
              </a:rPr>
              <a:t> Meeting (Göteborg, 21-23 marzo 2023)</a:t>
            </a:r>
            <a:endParaRPr kumimoji="0" lang="it-IT"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err="1">
                <a:ln>
                  <a:noFill/>
                </a:ln>
                <a:solidFill>
                  <a:prstClr val="black"/>
                </a:solidFill>
                <a:effectLst/>
                <a:uLnTx/>
                <a:uFillTx/>
                <a:latin typeface="Calibri"/>
                <a:ea typeface="+mn-ea"/>
                <a:cs typeface="+mn-cs"/>
              </a:rPr>
              <a:t>Participation</a:t>
            </a:r>
            <a:r>
              <a:rPr kumimoji="0" lang="it-IT" sz="1400" b="0" i="0" u="none" strike="noStrike" kern="1200" cap="none" spc="0" normalizeH="0" baseline="0" noProof="0" dirty="0">
                <a:ln>
                  <a:noFill/>
                </a:ln>
                <a:solidFill>
                  <a:prstClr val="black"/>
                </a:solidFill>
                <a:effectLst/>
                <a:uLnTx/>
                <a:uFillTx/>
                <a:latin typeface="Calibri"/>
                <a:ea typeface="+mn-ea"/>
                <a:cs typeface="+mn-cs"/>
              </a:rPr>
              <a:t> to the </a:t>
            </a:r>
            <a:r>
              <a:rPr kumimoji="0" lang="it-IT" sz="1400" b="0" i="0" u="none" strike="noStrike" kern="1200" cap="none" spc="0" normalizeH="0" baseline="0" noProof="0" dirty="0" err="1">
                <a:ln>
                  <a:noFill/>
                </a:ln>
                <a:solidFill>
                  <a:prstClr val="black"/>
                </a:solidFill>
                <a:effectLst/>
                <a:uLnTx/>
                <a:uFillTx/>
                <a:latin typeface="Calibri"/>
                <a:ea typeface="+mn-ea"/>
                <a:cs typeface="+mn-cs"/>
              </a:rPr>
              <a:t>BoF</a:t>
            </a:r>
            <a:r>
              <a:rPr kumimoji="0" lang="it-IT" sz="1400" b="0" i="0" u="none" strike="noStrike" kern="1200" cap="none" spc="0" normalizeH="0" baseline="0" noProof="0" dirty="0">
                <a:ln>
                  <a:noFill/>
                </a:ln>
                <a:solidFill>
                  <a:prstClr val="black"/>
                </a:solidFill>
                <a:effectLst/>
                <a:uLnTx/>
                <a:uFillTx/>
                <a:latin typeface="Calibri"/>
                <a:ea typeface="+mn-ea"/>
                <a:cs typeface="+mn-cs"/>
              </a:rPr>
              <a:t> session “</a:t>
            </a:r>
            <a:r>
              <a:rPr kumimoji="0" lang="en-US" sz="1400" b="0" i="0" u="none" strike="noStrike" kern="1200" cap="none" spc="0" normalizeH="0" baseline="0" noProof="0" dirty="0">
                <a:ln>
                  <a:noFill/>
                </a:ln>
                <a:solidFill>
                  <a:prstClr val="black"/>
                </a:solidFill>
                <a:effectLst/>
                <a:uLnTx/>
                <a:uFillTx/>
                <a:latin typeface="Calibri"/>
                <a:ea typeface="+mn-ea"/>
                <a:cs typeface="+mn-cs"/>
              </a:rPr>
              <a:t>Promoting synergies between national RDM and data stewardship networks</a:t>
            </a:r>
            <a:r>
              <a:rPr kumimoji="0" lang="it-IT" sz="1400" b="0" i="0" u="none" strike="noStrike" kern="1200" cap="none" spc="0" normalizeH="0" baseline="0" noProof="0" dirty="0">
                <a:ln>
                  <a:noFill/>
                </a:ln>
                <a:solidFill>
                  <a:prstClr val="black"/>
                </a:solidFill>
                <a:effectLst/>
                <a:uLnTx/>
                <a:uFillTx/>
                <a:latin typeface="Calibri"/>
                <a:ea typeface="+mn-ea"/>
                <a:cs typeface="+mn-cs"/>
              </a:rPr>
              <a:t>”</a:t>
            </a:r>
            <a:endParaRPr kumimoji="0" lang="it-IT" sz="1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Immagine 2">
            <a:extLst>
              <a:ext uri="{FF2B5EF4-FFF2-40B4-BE49-F238E27FC236}">
                <a16:creationId xmlns:a16="http://schemas.microsoft.com/office/drawing/2014/main" id="{F1F88B3F-AF29-466B-B3E2-3629A800C077}"/>
              </a:ext>
            </a:extLst>
          </p:cNvPr>
          <p:cNvPicPr>
            <a:picLocks noChangeAspect="1"/>
          </p:cNvPicPr>
          <p:nvPr/>
        </p:nvPicPr>
        <p:blipFill rotWithShape="1">
          <a:blip r:embed="rId2"/>
          <a:srcRect r="50000"/>
          <a:stretch/>
        </p:blipFill>
        <p:spPr>
          <a:xfrm>
            <a:off x="9964654" y="2888107"/>
            <a:ext cx="1709783" cy="961753"/>
          </a:xfrm>
          <a:prstGeom prst="rect">
            <a:avLst/>
          </a:prstGeom>
          <a:ln>
            <a:noFill/>
          </a:ln>
          <a:effectLst>
            <a:outerShdw blurRad="292100" dist="139700" dir="2700000" algn="tl" rotWithShape="0">
              <a:srgbClr val="333333">
                <a:alpha val="65000"/>
              </a:srgbClr>
            </a:outerShdw>
          </a:effectLst>
        </p:spPr>
      </p:pic>
      <p:pic>
        <p:nvPicPr>
          <p:cNvPr id="5" name="Immagine 4">
            <a:extLst>
              <a:ext uri="{FF2B5EF4-FFF2-40B4-BE49-F238E27FC236}">
                <a16:creationId xmlns:a16="http://schemas.microsoft.com/office/drawing/2014/main" id="{5530A130-AF94-4338-9DD5-2BEBF163359E}"/>
              </a:ext>
            </a:extLst>
          </p:cNvPr>
          <p:cNvPicPr>
            <a:picLocks noChangeAspect="1"/>
          </p:cNvPicPr>
          <p:nvPr/>
        </p:nvPicPr>
        <p:blipFill rotWithShape="1">
          <a:blip r:embed="rId3"/>
          <a:srcRect l="19878" t="22700" r="65947" b="54200"/>
          <a:stretch/>
        </p:blipFill>
        <p:spPr>
          <a:xfrm>
            <a:off x="10179869" y="1475936"/>
            <a:ext cx="1656184" cy="759084"/>
          </a:xfrm>
          <a:prstGeom prst="rect">
            <a:avLst/>
          </a:prstGeom>
          <a:ln>
            <a:noFill/>
          </a:ln>
          <a:effectLst>
            <a:outerShdw blurRad="292100" dist="139700" dir="2700000" algn="tl" rotWithShape="0">
              <a:srgbClr val="333333">
                <a:alpha val="65000"/>
              </a:srgbClr>
            </a:outerShdw>
          </a:effectLst>
        </p:spPr>
      </p:pic>
      <p:pic>
        <p:nvPicPr>
          <p:cNvPr id="9" name="Immagine 8">
            <a:extLst>
              <a:ext uri="{FF2B5EF4-FFF2-40B4-BE49-F238E27FC236}">
                <a16:creationId xmlns:a16="http://schemas.microsoft.com/office/drawing/2014/main" id="{F5D536A7-41F2-4FC4-8409-41E9FDD15082}"/>
              </a:ext>
            </a:extLst>
          </p:cNvPr>
          <p:cNvPicPr>
            <a:picLocks noChangeAspect="1"/>
          </p:cNvPicPr>
          <p:nvPr/>
        </p:nvPicPr>
        <p:blipFill rotWithShape="1">
          <a:blip r:embed="rId4"/>
          <a:srcRect l="12201" t="41301" r="70081" b="18501"/>
          <a:stretch/>
        </p:blipFill>
        <p:spPr>
          <a:xfrm>
            <a:off x="8697227" y="3891737"/>
            <a:ext cx="1709783" cy="1090982"/>
          </a:xfrm>
          <a:prstGeom prst="rect">
            <a:avLst/>
          </a:prstGeom>
          <a:ln>
            <a:noFill/>
          </a:ln>
          <a:effectLst>
            <a:outerShdw blurRad="292100" dist="139700" dir="2700000" algn="tl" rotWithShape="0">
              <a:srgbClr val="333333">
                <a:alpha val="65000"/>
              </a:srgbClr>
            </a:outerShdw>
          </a:effectLst>
        </p:spPr>
      </p:pic>
      <p:pic>
        <p:nvPicPr>
          <p:cNvPr id="11" name="Immagine 10">
            <a:extLst>
              <a:ext uri="{FF2B5EF4-FFF2-40B4-BE49-F238E27FC236}">
                <a16:creationId xmlns:a16="http://schemas.microsoft.com/office/drawing/2014/main" id="{A777FDEB-8534-47B0-BFE6-7CF5117709E8}"/>
              </a:ext>
            </a:extLst>
          </p:cNvPr>
          <p:cNvPicPr>
            <a:picLocks noChangeAspect="1"/>
          </p:cNvPicPr>
          <p:nvPr/>
        </p:nvPicPr>
        <p:blipFill rotWithShape="1">
          <a:blip r:embed="rId5"/>
          <a:srcRect l="11019" t="43700" r="71262" b="37400"/>
          <a:stretch/>
        </p:blipFill>
        <p:spPr>
          <a:xfrm>
            <a:off x="7382674" y="5746058"/>
            <a:ext cx="3024336" cy="907301"/>
          </a:xfrm>
          <a:prstGeom prst="rect">
            <a:avLst/>
          </a:prstGeom>
          <a:ln>
            <a:noFill/>
          </a:ln>
          <a:effectLst>
            <a:outerShdw blurRad="292100" dist="139700" dir="2700000" algn="tl" rotWithShape="0">
              <a:srgbClr val="333333">
                <a:alpha val="65000"/>
              </a:srgbClr>
            </a:outerShdw>
          </a:effectLst>
        </p:spPr>
      </p:pic>
      <p:pic>
        <p:nvPicPr>
          <p:cNvPr id="8" name="Immagine 7">
            <a:extLst>
              <a:ext uri="{FF2B5EF4-FFF2-40B4-BE49-F238E27FC236}">
                <a16:creationId xmlns:a16="http://schemas.microsoft.com/office/drawing/2014/main" id="{98FA7E28-B90B-459A-BD38-F4A904911FBE}"/>
              </a:ext>
            </a:extLst>
          </p:cNvPr>
          <p:cNvPicPr>
            <a:picLocks noChangeAspect="1"/>
          </p:cNvPicPr>
          <p:nvPr/>
        </p:nvPicPr>
        <p:blipFill>
          <a:blip r:embed="rId6"/>
          <a:stretch>
            <a:fillRect/>
          </a:stretch>
        </p:blipFill>
        <p:spPr>
          <a:xfrm>
            <a:off x="159635" y="6396081"/>
            <a:ext cx="719255" cy="411003"/>
          </a:xfrm>
          <a:prstGeom prst="rect">
            <a:avLst/>
          </a:prstGeom>
        </p:spPr>
      </p:pic>
    </p:spTree>
    <p:extLst>
      <p:ext uri="{BB962C8B-B14F-4D97-AF65-F5344CB8AC3E}">
        <p14:creationId xmlns:p14="http://schemas.microsoft.com/office/powerpoint/2010/main" val="1515750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testo 1">
            <a:extLst>
              <a:ext uri="{FF2B5EF4-FFF2-40B4-BE49-F238E27FC236}">
                <a16:creationId xmlns:a16="http://schemas.microsoft.com/office/drawing/2014/main" id="{151BFF26-A4D5-4C05-90E5-DD4EC0F4F5AA}"/>
              </a:ext>
            </a:extLst>
          </p:cNvPr>
          <p:cNvSpPr>
            <a:spLocks noGrp="1"/>
          </p:cNvSpPr>
          <p:nvPr>
            <p:ph type="body" sz="quarter" idx="10"/>
          </p:nvPr>
        </p:nvSpPr>
        <p:spPr>
          <a:xfrm>
            <a:off x="475792" y="476673"/>
            <a:ext cx="11041557" cy="648071"/>
          </a:xfrm>
        </p:spPr>
        <p:txBody>
          <a:bodyPr/>
          <a:lstStyle/>
          <a:p>
            <a:r>
              <a:rPr lang="it-IT" sz="3600" b="0"/>
              <a:t>Data Steward @Unibo: quali lezioni? </a:t>
            </a:r>
          </a:p>
        </p:txBody>
      </p:sp>
      <p:pic>
        <p:nvPicPr>
          <p:cNvPr id="8" name="Immagine 7">
            <a:extLst>
              <a:ext uri="{FF2B5EF4-FFF2-40B4-BE49-F238E27FC236}">
                <a16:creationId xmlns:a16="http://schemas.microsoft.com/office/drawing/2014/main" id="{FD789733-56D0-480F-B4D0-622B78F83018}"/>
              </a:ext>
            </a:extLst>
          </p:cNvPr>
          <p:cNvPicPr>
            <a:picLocks noChangeAspect="1"/>
          </p:cNvPicPr>
          <p:nvPr/>
        </p:nvPicPr>
        <p:blipFill>
          <a:blip r:embed="rId2"/>
          <a:stretch>
            <a:fillRect/>
          </a:stretch>
        </p:blipFill>
        <p:spPr>
          <a:xfrm>
            <a:off x="480075" y="1138628"/>
            <a:ext cx="4540088" cy="5211613"/>
          </a:xfrm>
          <a:prstGeom prst="rect">
            <a:avLst/>
          </a:prstGeom>
        </p:spPr>
      </p:pic>
      <p:sp>
        <p:nvSpPr>
          <p:cNvPr id="10" name="CasellaDiTesto 9">
            <a:extLst>
              <a:ext uri="{FF2B5EF4-FFF2-40B4-BE49-F238E27FC236}">
                <a16:creationId xmlns:a16="http://schemas.microsoft.com/office/drawing/2014/main" id="{A3760EE1-4644-41DD-85D2-1A13CF6F38D9}"/>
              </a:ext>
            </a:extLst>
          </p:cNvPr>
          <p:cNvSpPr txBox="1"/>
          <p:nvPr/>
        </p:nvSpPr>
        <p:spPr>
          <a:xfrm>
            <a:off x="5231904" y="1517805"/>
            <a:ext cx="6694086" cy="4801314"/>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it-IT" sz="1800" b="0" i="0" u="none" strike="noStrike" kern="1200" cap="none" spc="0" normalizeH="0" baseline="0" noProof="0">
                <a:ln>
                  <a:noFill/>
                </a:ln>
                <a:solidFill>
                  <a:prstClr val="black"/>
                </a:solidFill>
                <a:effectLst/>
                <a:uLnTx/>
                <a:uFillTx/>
                <a:latin typeface="Calibri"/>
                <a:ea typeface="+mn-ea"/>
                <a:cs typeface="+mn-cs"/>
              </a:rPr>
              <a:t>La presenza di un supporto puntuale e operativo sugli argomenti di gestione FAIR dei dati della ricerca e sulla stesura del DMP è </a:t>
            </a:r>
            <a:r>
              <a:rPr kumimoji="0" lang="it-IT" sz="1800" b="1" i="0" u="none" strike="noStrike" kern="1200" cap="none" spc="0" normalizeH="0" baseline="0" noProof="0">
                <a:ln>
                  <a:noFill/>
                </a:ln>
                <a:solidFill>
                  <a:prstClr val="black"/>
                </a:solidFill>
                <a:effectLst/>
                <a:uLnTx/>
                <a:uFillTx/>
                <a:latin typeface="Calibri"/>
                <a:ea typeface="+mn-ea"/>
                <a:cs typeface="+mn-cs"/>
              </a:rPr>
              <a:t>apprezzata dai ricercatori </a:t>
            </a:r>
            <a:r>
              <a:rPr kumimoji="0" lang="it-IT" sz="1800" b="0" i="0" u="none" strike="noStrike" kern="1200" cap="none" spc="0" normalizeH="0" baseline="0" noProof="0">
                <a:ln>
                  <a:noFill/>
                </a:ln>
                <a:solidFill>
                  <a:prstClr val="black"/>
                </a:solidFill>
                <a:effectLst/>
                <a:uLnTx/>
                <a:uFillTx/>
                <a:latin typeface="Calibri"/>
                <a:ea typeface="+mn-ea"/>
                <a:cs typeface="+mn-cs"/>
              </a:rPr>
              <a:t>che si rivolgono al servizio.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it-IT" sz="1800" b="1" i="0" u="none" strike="noStrike" kern="1200" cap="none" spc="0" normalizeH="0" baseline="0" noProof="0">
                <a:ln>
                  <a:noFill/>
                </a:ln>
                <a:solidFill>
                  <a:prstClr val="black"/>
                </a:solidFill>
                <a:effectLst/>
                <a:uLnTx/>
                <a:uFillTx/>
                <a:latin typeface="Calibri"/>
                <a:ea typeface="+mn-ea"/>
                <a:cs typeface="+mn-cs"/>
              </a:rPr>
              <a:t>L’approccio integrato tra le varie aree paga!</a:t>
            </a:r>
            <a:r>
              <a:rPr kumimoji="0" lang="it-IT" sz="1800" b="0" i="0" u="none" strike="noStrike" kern="1200" cap="none" spc="0" normalizeH="0" baseline="0" noProof="0">
                <a:ln>
                  <a:noFill/>
                </a:ln>
                <a:solidFill>
                  <a:prstClr val="black"/>
                </a:solidFill>
                <a:effectLst/>
                <a:uLnTx/>
                <a:uFillTx/>
                <a:latin typeface="Calibri"/>
                <a:ea typeface="+mn-ea"/>
                <a:cs typeface="+mn-cs"/>
              </a:rPr>
              <a:t> Permette di aumentare la consapevolezza dei ricercatori sui dati con cui lavorano e di affrontare per tempo problematiche che potrebbero essere spinose.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it-IT" sz="1800" b="0" i="0" u="none" strike="noStrike" kern="1200" cap="none" spc="0" normalizeH="0" baseline="0" noProof="0">
                <a:ln>
                  <a:noFill/>
                </a:ln>
                <a:solidFill>
                  <a:prstClr val="black"/>
                </a:solidFill>
                <a:effectLst/>
                <a:uLnTx/>
                <a:uFillTx/>
                <a:latin typeface="Calibri"/>
                <a:ea typeface="+mn-ea"/>
                <a:cs typeface="+mn-cs"/>
              </a:rPr>
              <a:t>La </a:t>
            </a:r>
            <a:r>
              <a:rPr kumimoji="0" lang="it-IT" sz="1800" b="1" i="0" u="none" strike="noStrike" kern="1200" cap="none" spc="0" normalizeH="0" baseline="0" noProof="0">
                <a:ln>
                  <a:noFill/>
                </a:ln>
                <a:solidFill>
                  <a:prstClr val="black"/>
                </a:solidFill>
                <a:effectLst/>
                <a:uLnTx/>
                <a:uFillTx/>
                <a:latin typeface="Calibri"/>
                <a:ea typeface="+mn-ea"/>
                <a:cs typeface="+mn-cs"/>
              </a:rPr>
              <a:t>granularità del supporto disciplina-specifico</a:t>
            </a:r>
            <a:r>
              <a:rPr kumimoji="0" lang="it-IT" sz="1800" b="0" i="0" u="none" strike="noStrike" kern="1200" cap="none" spc="0" normalizeH="0" baseline="0" noProof="0">
                <a:ln>
                  <a:noFill/>
                </a:ln>
                <a:solidFill>
                  <a:prstClr val="black"/>
                </a:solidFill>
                <a:effectLst/>
                <a:uLnTx/>
                <a:uFillTx/>
                <a:latin typeface="Calibri"/>
                <a:ea typeface="+mn-ea"/>
                <a:cs typeface="+mn-cs"/>
              </a:rPr>
              <a:t> è molto utile per adattare le strategie di gestione dei dati ai contesti specifici.</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it-IT" sz="1800" b="0" i="0" u="none" strike="noStrike" kern="1200" cap="none" spc="0" normalizeH="0" baseline="0" noProof="0">
                <a:ln>
                  <a:noFill/>
                </a:ln>
                <a:solidFill>
                  <a:prstClr val="black"/>
                </a:solidFill>
                <a:effectLst/>
                <a:uLnTx/>
                <a:uFillTx/>
                <a:latin typeface="Calibri"/>
                <a:ea typeface="+mn-ea"/>
                <a:cs typeface="+mn-cs"/>
              </a:rPr>
              <a:t>Il lavoro in team permette un </a:t>
            </a:r>
            <a:r>
              <a:rPr kumimoji="0" lang="it-IT" sz="1800" b="1" i="0" u="none" strike="noStrike" kern="1200" cap="none" spc="0" normalizeH="0" baseline="0" noProof="0">
                <a:ln>
                  <a:noFill/>
                </a:ln>
                <a:solidFill>
                  <a:prstClr val="black"/>
                </a:solidFill>
                <a:effectLst/>
                <a:uLnTx/>
                <a:uFillTx/>
                <a:latin typeface="Calibri"/>
                <a:ea typeface="+mn-ea"/>
                <a:cs typeface="+mn-cs"/>
              </a:rPr>
              <a:t>confronto continuo</a:t>
            </a:r>
            <a:r>
              <a:rPr kumimoji="0" lang="it-IT" sz="1800" b="0" i="0" u="none" strike="noStrike" kern="1200" cap="none" spc="0" normalizeH="0" baseline="0" noProof="0">
                <a:ln>
                  <a:noFill/>
                </a:ln>
                <a:solidFill>
                  <a:prstClr val="black"/>
                </a:solidFill>
                <a:effectLst/>
                <a:uLnTx/>
                <a:uFillTx/>
                <a:latin typeface="Calibri"/>
                <a:ea typeface="+mn-ea"/>
                <a:cs typeface="+mn-cs"/>
              </a:rPr>
              <a:t>, fondamentale per trovare le soluzioni specifiche per ciascuna richiesta e per individuare schemi comuni di attenzione.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Immagine 5">
            <a:extLst>
              <a:ext uri="{FF2B5EF4-FFF2-40B4-BE49-F238E27FC236}">
                <a16:creationId xmlns:a16="http://schemas.microsoft.com/office/drawing/2014/main" id="{4FA98FC7-2FE2-4E1E-AD96-CC3065E7B0E0}"/>
              </a:ext>
            </a:extLst>
          </p:cNvPr>
          <p:cNvPicPr>
            <a:picLocks noChangeAspect="1"/>
          </p:cNvPicPr>
          <p:nvPr/>
        </p:nvPicPr>
        <p:blipFill>
          <a:blip r:embed="rId3"/>
          <a:stretch>
            <a:fillRect/>
          </a:stretch>
        </p:blipFill>
        <p:spPr>
          <a:xfrm>
            <a:off x="159635" y="6396081"/>
            <a:ext cx="719255" cy="411003"/>
          </a:xfrm>
          <a:prstGeom prst="rect">
            <a:avLst/>
          </a:prstGeom>
        </p:spPr>
      </p:pic>
    </p:spTree>
    <p:extLst>
      <p:ext uri="{BB962C8B-B14F-4D97-AF65-F5344CB8AC3E}">
        <p14:creationId xmlns:p14="http://schemas.microsoft.com/office/powerpoint/2010/main" val="1326847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lIns="91440" tIns="45720" rIns="91440" bIns="45720" anchor="t"/>
          <a:lstStyle/>
          <a:p>
            <a:r>
              <a:rPr lang="it-IT">
                <a:cs typeface="Calibri"/>
              </a:rPr>
              <a:t>Francesca Masini, Giulia </a:t>
            </a:r>
            <a:r>
              <a:rPr lang="it-IT" err="1">
                <a:cs typeface="Calibri"/>
              </a:rPr>
              <a:t>Caldoni</a:t>
            </a:r>
            <a:endParaRPr lang="it-IT" err="1"/>
          </a:p>
        </p:txBody>
      </p:sp>
      <p:sp>
        <p:nvSpPr>
          <p:cNvPr id="3" name="Segnaposto testo 2"/>
          <p:cNvSpPr>
            <a:spLocks noGrp="1"/>
          </p:cNvSpPr>
          <p:nvPr>
            <p:ph type="body" sz="quarter" idx="11"/>
          </p:nvPr>
        </p:nvSpPr>
        <p:spPr/>
        <p:txBody>
          <a:bodyPr lIns="91440" tIns="45720" rIns="91440" bIns="45720" anchor="t"/>
          <a:lstStyle/>
          <a:p>
            <a:r>
              <a:rPr lang="it-IT">
                <a:solidFill>
                  <a:srgbClr val="000000"/>
                </a:solidFill>
                <a:cs typeface="Calibri"/>
              </a:rPr>
              <a:t>Alma Mater </a:t>
            </a:r>
            <a:r>
              <a:rPr lang="it-IT" err="1">
                <a:solidFill>
                  <a:srgbClr val="000000"/>
                </a:solidFill>
                <a:cs typeface="Calibri"/>
              </a:rPr>
              <a:t>Studiorum</a:t>
            </a:r>
            <a:r>
              <a:rPr lang="it-IT">
                <a:solidFill>
                  <a:srgbClr val="000000"/>
                </a:solidFill>
                <a:cs typeface="Calibri"/>
              </a:rPr>
              <a:t> - Università di Bologna</a:t>
            </a:r>
            <a:endParaRPr lang="en-US"/>
          </a:p>
          <a:p>
            <a:endParaRPr lang="it-IT">
              <a:cs typeface="Calibri"/>
            </a:endParaRPr>
          </a:p>
        </p:txBody>
      </p:sp>
      <p:sp>
        <p:nvSpPr>
          <p:cNvPr id="4" name="Segnaposto testo 3"/>
          <p:cNvSpPr>
            <a:spLocks noGrp="1"/>
          </p:cNvSpPr>
          <p:nvPr>
            <p:ph type="body" sz="quarter" idx="12"/>
          </p:nvPr>
        </p:nvSpPr>
        <p:spPr/>
        <p:txBody>
          <a:bodyPr lIns="91440" tIns="45720" rIns="91440" bIns="45720" anchor="t"/>
          <a:lstStyle/>
          <a:p>
            <a:r>
              <a:rPr lang="it-IT">
                <a:ea typeface="+mn-lt"/>
                <a:cs typeface="+mn-lt"/>
                <a:hlinkClick r:id="rId2"/>
              </a:rPr>
              <a:t>francesca.masini@unibo.it</a:t>
            </a:r>
            <a:r>
              <a:rPr lang="it-IT">
                <a:ea typeface="+mn-lt"/>
                <a:cs typeface="+mn-lt"/>
              </a:rPr>
              <a:t>; </a:t>
            </a:r>
            <a:r>
              <a:rPr lang="it-IT">
                <a:ea typeface="+mn-lt"/>
                <a:cs typeface="+mn-lt"/>
                <a:hlinkClick r:id="rId3"/>
              </a:rPr>
              <a:t>giulia.caldoni2@unibo.it</a:t>
            </a:r>
            <a:r>
              <a:rPr lang="it-IT">
                <a:ea typeface="+mn-lt"/>
                <a:cs typeface="+mn-lt"/>
              </a:rPr>
              <a:t> </a:t>
            </a:r>
            <a:endParaRPr lang="en-US"/>
          </a:p>
        </p:txBody>
      </p:sp>
      <p:pic>
        <p:nvPicPr>
          <p:cNvPr id="5" name="Immagine 4">
            <a:extLst>
              <a:ext uri="{FF2B5EF4-FFF2-40B4-BE49-F238E27FC236}">
                <a16:creationId xmlns:a16="http://schemas.microsoft.com/office/drawing/2014/main" id="{5B197472-12D2-45D3-AC27-633A19263C3C}"/>
              </a:ext>
            </a:extLst>
          </p:cNvPr>
          <p:cNvPicPr>
            <a:picLocks noChangeAspect="1"/>
          </p:cNvPicPr>
          <p:nvPr/>
        </p:nvPicPr>
        <p:blipFill>
          <a:blip r:embed="rId4"/>
          <a:stretch>
            <a:fillRect/>
          </a:stretch>
        </p:blipFill>
        <p:spPr>
          <a:xfrm>
            <a:off x="159635" y="6396081"/>
            <a:ext cx="719255" cy="411003"/>
          </a:xfrm>
          <a:prstGeom prst="rect">
            <a:avLst/>
          </a:prstGeom>
        </p:spPr>
      </p:pic>
    </p:spTree>
    <p:extLst>
      <p:ext uri="{BB962C8B-B14F-4D97-AF65-F5344CB8AC3E}">
        <p14:creationId xmlns:p14="http://schemas.microsoft.com/office/powerpoint/2010/main" val="2254969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gnaposto testo 10">
            <a:extLst>
              <a:ext uri="{FF2B5EF4-FFF2-40B4-BE49-F238E27FC236}">
                <a16:creationId xmlns:a16="http://schemas.microsoft.com/office/drawing/2014/main" id="{73ABF5F5-4C82-0612-A35D-010C571892CD}"/>
              </a:ext>
            </a:extLst>
          </p:cNvPr>
          <p:cNvSpPr>
            <a:spLocks noGrp="1"/>
          </p:cNvSpPr>
          <p:nvPr>
            <p:ph type="body" sz="quarter" idx="10"/>
          </p:nvPr>
        </p:nvSpPr>
        <p:spPr/>
        <p:txBody>
          <a:bodyPr/>
          <a:lstStyle/>
          <a:p>
            <a:r>
              <a:rPr lang="it-IT" sz="3600" b="0" dirty="0">
                <a:latin typeface="Calibri" panose="020F0502020204030204" pitchFamily="34" charset="0"/>
                <a:cs typeface="Calibri" panose="020F0502020204030204" pitchFamily="34" charset="0"/>
              </a:rPr>
              <a:t>Open Science @ </a:t>
            </a:r>
            <a:r>
              <a:rPr lang="it-IT" sz="3600" b="0" dirty="0" err="1">
                <a:latin typeface="Calibri" panose="020F0502020204030204" pitchFamily="34" charset="0"/>
                <a:cs typeface="Calibri" panose="020F0502020204030204" pitchFamily="34" charset="0"/>
              </a:rPr>
              <a:t>UniBo</a:t>
            </a:r>
            <a:r>
              <a:rPr lang="it-IT" sz="3600" b="0" dirty="0">
                <a:latin typeface="Calibri" panose="020F0502020204030204" pitchFamily="34" charset="0"/>
                <a:cs typeface="Calibri" panose="020F0502020204030204" pitchFamily="34" charset="0"/>
              </a:rPr>
              <a:t>: una storia di lunga data</a:t>
            </a:r>
          </a:p>
        </p:txBody>
      </p:sp>
      <p:sp>
        <p:nvSpPr>
          <p:cNvPr id="4" name="Segnaposto testo 3">
            <a:extLst>
              <a:ext uri="{FF2B5EF4-FFF2-40B4-BE49-F238E27FC236}">
                <a16:creationId xmlns:a16="http://schemas.microsoft.com/office/drawing/2014/main" id="{3CCFEB54-6FCF-7E85-13AF-DC995294F293}"/>
              </a:ext>
            </a:extLst>
          </p:cNvPr>
          <p:cNvSpPr>
            <a:spLocks noGrp="1"/>
          </p:cNvSpPr>
          <p:nvPr>
            <p:ph type="body" sz="quarter" idx="11"/>
          </p:nvPr>
        </p:nvSpPr>
        <p:spPr>
          <a:xfrm>
            <a:off x="527051" y="1412876"/>
            <a:ext cx="11233149" cy="2496924"/>
          </a:xfrm>
        </p:spPr>
        <p:txBody>
          <a:bodyPr/>
          <a:lstStyle/>
          <a:p>
            <a:pPr marL="342900" indent="-342900">
              <a:buFont typeface="Wingdings" pitchFamily="2" charset="2"/>
              <a:buChar char="§"/>
            </a:pPr>
            <a:r>
              <a:rPr lang="it-IT" sz="2000" dirty="0">
                <a:latin typeface="Calibri" panose="020F0502020204030204" pitchFamily="34" charset="0"/>
                <a:cs typeface="Calibri" panose="020F0502020204030204" pitchFamily="34" charset="0"/>
              </a:rPr>
              <a:t>L’Università di Bologna è impegnata da anni nel percorso di costruzione di una scienza aperta, trasparente e condivisa.</a:t>
            </a:r>
          </a:p>
          <a:p>
            <a:pPr marL="1085850" lvl="1" indent="-342900">
              <a:buFont typeface="Wingdings" pitchFamily="2" charset="2"/>
              <a:buChar char="§"/>
            </a:pPr>
            <a:endParaRPr lang="it-IT" sz="1800" dirty="0">
              <a:latin typeface="Calibri" panose="020F0502020204030204" pitchFamily="34" charset="0"/>
              <a:cs typeface="Calibri" panose="020F0502020204030204" pitchFamily="34" charset="0"/>
            </a:endParaRPr>
          </a:p>
          <a:p>
            <a:pPr marL="1085850" lvl="1" indent="-342900">
              <a:buFont typeface="Wingdings" pitchFamily="2" charset="2"/>
              <a:buChar char="§"/>
            </a:pPr>
            <a:endParaRPr lang="it-IT" sz="1800" dirty="0">
              <a:latin typeface="Calibri" panose="020F0502020204030204" pitchFamily="34" charset="0"/>
              <a:cs typeface="Calibri" panose="020F0502020204030204" pitchFamily="34" charset="0"/>
            </a:endParaRPr>
          </a:p>
          <a:p>
            <a:pPr marL="1085850" lvl="1" indent="-342900">
              <a:buFont typeface="Wingdings" pitchFamily="2" charset="2"/>
              <a:buChar char="§"/>
            </a:pPr>
            <a:endParaRPr lang="it-IT" sz="1800" dirty="0">
              <a:latin typeface="Calibri" panose="020F0502020204030204" pitchFamily="34" charset="0"/>
              <a:cs typeface="Calibri" panose="020F0502020204030204" pitchFamily="34" charset="0"/>
            </a:endParaRPr>
          </a:p>
          <a:p>
            <a:pPr lvl="1" indent="0">
              <a:buNone/>
            </a:pPr>
            <a:endParaRPr lang="it-IT" sz="1800" dirty="0">
              <a:latin typeface="Calibri" panose="020F0502020204030204" pitchFamily="34" charset="0"/>
              <a:cs typeface="Calibri" panose="020F0502020204030204" pitchFamily="34" charset="0"/>
            </a:endParaRPr>
          </a:p>
          <a:p>
            <a:pPr marL="1085850" lvl="1" indent="-342900">
              <a:buFont typeface="Wingdings" pitchFamily="2" charset="2"/>
              <a:buChar char="§"/>
            </a:pPr>
            <a:r>
              <a:rPr lang="it-IT" sz="1800" dirty="0">
                <a:latin typeface="Calibri" panose="020F0502020204030204" pitchFamily="34" charset="0"/>
                <a:cs typeface="Calibri" panose="020F0502020204030204" pitchFamily="34" charset="0"/>
              </a:rPr>
              <a:t>Ha incluso l’Open Science nel proprio </a:t>
            </a:r>
            <a:r>
              <a:rPr lang="it-IT" sz="1800" i="1" dirty="0">
                <a:latin typeface="Calibri" panose="020F0502020204030204" pitchFamily="34" charset="0"/>
                <a:cs typeface="Calibri" panose="020F0502020204030204" pitchFamily="34" charset="0"/>
              </a:rPr>
              <a:t>Piano Strategico 2019-2021 </a:t>
            </a:r>
            <a:r>
              <a:rPr lang="it-IT" sz="1800" dirty="0">
                <a:latin typeface="Calibri" panose="020F0502020204030204" pitchFamily="34" charset="0"/>
                <a:cs typeface="Calibri" panose="020F0502020204030204" pitchFamily="34" charset="0"/>
              </a:rPr>
              <a:t>a seguito dell'elaborazione di una </a:t>
            </a:r>
            <a:r>
              <a:rPr lang="it-IT" sz="1800" b="1" dirty="0">
                <a:latin typeface="Calibri" panose="020F0502020204030204" pitchFamily="34" charset="0"/>
                <a:cs typeface="Calibri" panose="020F0502020204030204" pitchFamily="34" charset="0"/>
              </a:rPr>
              <a:t>Policy di Ateneo per l’accesso aperto alle pubblicazioni e ai dati della ricerca</a:t>
            </a:r>
            <a:r>
              <a:rPr lang="it-IT" sz="1800" dirty="0">
                <a:latin typeface="Calibri" panose="020F0502020204030204" pitchFamily="34" charset="0"/>
                <a:cs typeface="Calibri" panose="020F0502020204030204" pitchFamily="34" charset="0"/>
              </a:rPr>
              <a:t>.</a:t>
            </a:r>
          </a:p>
        </p:txBody>
      </p:sp>
      <p:pic>
        <p:nvPicPr>
          <p:cNvPr id="2" name="Immagine 1" descr="Immagine che contiene testo, lettera&#10;&#10;Descrizione generata automaticamente">
            <a:hlinkClick r:id="rId2"/>
            <a:extLst>
              <a:ext uri="{FF2B5EF4-FFF2-40B4-BE49-F238E27FC236}">
                <a16:creationId xmlns:a16="http://schemas.microsoft.com/office/drawing/2014/main" id="{3106678A-FEA3-D923-CA65-81D137FB3C36}"/>
              </a:ext>
            </a:extLst>
          </p:cNvPr>
          <p:cNvPicPr>
            <a:picLocks noChangeAspect="1"/>
          </p:cNvPicPr>
          <p:nvPr/>
        </p:nvPicPr>
        <p:blipFill>
          <a:blip r:embed="rId3"/>
          <a:stretch>
            <a:fillRect/>
          </a:stretch>
        </p:blipFill>
        <p:spPr>
          <a:xfrm>
            <a:off x="1869460" y="4145304"/>
            <a:ext cx="1782268" cy="2314786"/>
          </a:xfrm>
          <a:prstGeom prst="rect">
            <a:avLst/>
          </a:prstGeom>
          <a:ln>
            <a:noFill/>
          </a:ln>
          <a:effectLst>
            <a:outerShdw blurRad="292100" dist="139700" dir="2700000" algn="tl" rotWithShape="0">
              <a:srgbClr val="333333">
                <a:alpha val="65000"/>
              </a:srgbClr>
            </a:outerShdw>
          </a:effectLst>
        </p:spPr>
      </p:pic>
      <p:sp>
        <p:nvSpPr>
          <p:cNvPr id="5" name="CasellaDiTesto 4">
            <a:extLst>
              <a:ext uri="{FF2B5EF4-FFF2-40B4-BE49-F238E27FC236}">
                <a16:creationId xmlns:a16="http://schemas.microsoft.com/office/drawing/2014/main" id="{90F32094-8F36-018E-0B21-BCF70DBFEA4F}"/>
              </a:ext>
            </a:extLst>
          </p:cNvPr>
          <p:cNvSpPr txBox="1"/>
          <p:nvPr/>
        </p:nvSpPr>
        <p:spPr>
          <a:xfrm>
            <a:off x="3975819" y="4197930"/>
            <a:ext cx="7493001" cy="2054409"/>
          </a:xfrm>
          <a:prstGeom prst="rect">
            <a:avLst/>
          </a:prstGeom>
          <a:noFill/>
        </p:spPr>
        <p:txBody>
          <a:bodyPr wrap="square">
            <a:spAutoFit/>
          </a:bodyPr>
          <a:lstStyle/>
          <a:p>
            <a:pPr marL="285750" indent="-285750">
              <a:lnSpc>
                <a:spcPct val="150000"/>
              </a:lnSpc>
              <a:buFont typeface="Wingdings" pitchFamily="2" charset="2"/>
              <a:buChar char="§"/>
            </a:pPr>
            <a:r>
              <a:rPr lang="it-IT" sz="1700" dirty="0">
                <a:latin typeface="Calibri" panose="020F0502020204030204" pitchFamily="34" charset="0"/>
                <a:cs typeface="Calibri" panose="020F0502020204030204" pitchFamily="34" charset="0"/>
              </a:rPr>
              <a:t>La policy, in vigore dal 1° gennaio 2018:</a:t>
            </a:r>
          </a:p>
          <a:p>
            <a:pPr marL="742950" lvl="1" indent="-285750">
              <a:buFont typeface="Wingdings" pitchFamily="2" charset="2"/>
              <a:buChar char="§"/>
            </a:pPr>
            <a:r>
              <a:rPr lang="it-IT" sz="1700" dirty="0">
                <a:latin typeface="Calibri" panose="020F0502020204030204" pitchFamily="34" charset="0"/>
                <a:cs typeface="Calibri" panose="020F0502020204030204" pitchFamily="34" charset="0"/>
              </a:rPr>
              <a:t>realizza quanto stabilito nel </a:t>
            </a:r>
            <a:r>
              <a:rPr lang="it-IT" sz="1700" i="1" dirty="0">
                <a:latin typeface="Calibri" panose="020F0502020204030204" pitchFamily="34" charset="0"/>
                <a:cs typeface="Calibri" panose="020F0502020204030204" pitchFamily="34" charset="0"/>
                <a:hlinkClick r:id="rId4"/>
              </a:rPr>
              <a:t>Codice etico e di comportamento</a:t>
            </a:r>
            <a:r>
              <a:rPr lang="it-IT" sz="1700" i="1" dirty="0">
                <a:latin typeface="Calibri" panose="020F0502020204030204" pitchFamily="34" charset="0"/>
                <a:cs typeface="Calibri" panose="020F0502020204030204" pitchFamily="34" charset="0"/>
              </a:rPr>
              <a:t> </a:t>
            </a:r>
            <a:r>
              <a:rPr lang="it-IT" sz="1700" dirty="0">
                <a:latin typeface="Calibri" panose="020F0502020204030204" pitchFamily="34" charset="0"/>
                <a:cs typeface="Calibri" panose="020F0502020204030204" pitchFamily="34" charset="0"/>
              </a:rPr>
              <a:t>di Ateneo;</a:t>
            </a:r>
          </a:p>
          <a:p>
            <a:pPr marL="742950" lvl="1" indent="-285750">
              <a:buFont typeface="Wingdings" pitchFamily="2" charset="2"/>
              <a:buChar char="§"/>
            </a:pPr>
            <a:r>
              <a:rPr lang="it-IT" sz="1700" dirty="0">
                <a:latin typeface="Calibri" panose="020F0502020204030204" pitchFamily="34" charset="0"/>
                <a:cs typeface="Calibri" panose="020F0502020204030204" pitchFamily="34" charset="0"/>
              </a:rPr>
              <a:t>promuove l’attuazione del principio dell’accesso aperto come definito nella </a:t>
            </a:r>
            <a:r>
              <a:rPr lang="it-IT" sz="1700" i="1" dirty="0">
                <a:latin typeface="Calibri" panose="020F0502020204030204" pitchFamily="34" charset="0"/>
                <a:cs typeface="Calibri" panose="020F0502020204030204" pitchFamily="34" charset="0"/>
                <a:hlinkClick r:id="rId5"/>
              </a:rPr>
              <a:t>Dichiarazione di Berlino</a:t>
            </a:r>
            <a:r>
              <a:rPr lang="it-IT" sz="1700" dirty="0">
                <a:latin typeface="Calibri" panose="020F0502020204030204" pitchFamily="34" charset="0"/>
                <a:cs typeface="Calibri" panose="020F0502020204030204" pitchFamily="34" charset="0"/>
              </a:rPr>
              <a:t> e nella </a:t>
            </a:r>
            <a:r>
              <a:rPr lang="it-IT" sz="1700" i="1" dirty="0">
                <a:latin typeface="Calibri" panose="020F0502020204030204" pitchFamily="34" charset="0"/>
                <a:cs typeface="Calibri" panose="020F0502020204030204" pitchFamily="34" charset="0"/>
                <a:hlinkClick r:id="rId6"/>
              </a:rPr>
              <a:t>Dichiarazione di Messina</a:t>
            </a:r>
            <a:r>
              <a:rPr lang="it-IT" sz="1700" i="1" dirty="0">
                <a:latin typeface="Calibri" panose="020F0502020204030204" pitchFamily="34" charset="0"/>
                <a:cs typeface="Calibri" panose="020F0502020204030204" pitchFamily="34" charset="0"/>
              </a:rPr>
              <a:t>, </a:t>
            </a:r>
            <a:r>
              <a:rPr lang="it-IT" sz="1700" dirty="0">
                <a:latin typeface="Calibri" panose="020F0502020204030204" pitchFamily="34" charset="0"/>
                <a:cs typeface="Calibri" panose="020F0502020204030204" pitchFamily="34" charset="0"/>
              </a:rPr>
              <a:t>entrambe sottoscritte dall’Università di Bologna; </a:t>
            </a:r>
          </a:p>
          <a:p>
            <a:pPr marL="742950" lvl="1" indent="-285750">
              <a:buFont typeface="Wingdings" pitchFamily="2" charset="2"/>
              <a:buChar char="§"/>
            </a:pPr>
            <a:r>
              <a:rPr lang="it-IT" sz="1700" dirty="0">
                <a:latin typeface="Calibri" panose="020F0502020204030204" pitchFamily="34" charset="0"/>
                <a:cs typeface="Calibri" panose="020F0502020204030204" pitchFamily="34" charset="0"/>
              </a:rPr>
              <a:t>risponde alle </a:t>
            </a:r>
            <a:r>
              <a:rPr lang="it-IT" sz="1700" i="1" dirty="0">
                <a:latin typeface="Calibri" panose="020F0502020204030204" pitchFamily="34" charset="0"/>
                <a:cs typeface="Calibri" panose="020F0502020204030204" pitchFamily="34" charset="0"/>
                <a:hlinkClick r:id="rId7"/>
              </a:rPr>
              <a:t>Raccomandazioni della Commissione dell'Unione Europea sull'accesso all'informazione scientifica e sulla sua conservazione</a:t>
            </a:r>
            <a:r>
              <a:rPr lang="it-IT" sz="1700" dirty="0">
                <a:latin typeface="Calibri" panose="020F0502020204030204" pitchFamily="34" charset="0"/>
                <a:cs typeface="Calibri" panose="020F0502020204030204" pitchFamily="34" charset="0"/>
              </a:rPr>
              <a:t>.</a:t>
            </a:r>
          </a:p>
        </p:txBody>
      </p:sp>
      <p:pic>
        <p:nvPicPr>
          <p:cNvPr id="3" name="Immagine 2" descr="Immagine che contiene testo&#10;&#10;Descrizione generata automaticamente">
            <a:extLst>
              <a:ext uri="{FF2B5EF4-FFF2-40B4-BE49-F238E27FC236}">
                <a16:creationId xmlns:a16="http://schemas.microsoft.com/office/drawing/2014/main" id="{86287E49-6B16-1D45-3C39-3EE7335593AC}"/>
              </a:ext>
            </a:extLst>
          </p:cNvPr>
          <p:cNvPicPr>
            <a:picLocks noChangeAspect="1"/>
          </p:cNvPicPr>
          <p:nvPr/>
        </p:nvPicPr>
        <p:blipFill rotWithShape="1">
          <a:blip r:embed="rId8"/>
          <a:srcRect r="28936"/>
          <a:stretch/>
        </p:blipFill>
        <p:spPr>
          <a:xfrm>
            <a:off x="8140699" y="2214279"/>
            <a:ext cx="3696827" cy="894117"/>
          </a:xfrm>
          <a:prstGeom prst="rect">
            <a:avLst/>
          </a:prstGeom>
        </p:spPr>
      </p:pic>
      <p:sp>
        <p:nvSpPr>
          <p:cNvPr id="7" name="CasellaDiTesto 6">
            <a:extLst>
              <a:ext uri="{FF2B5EF4-FFF2-40B4-BE49-F238E27FC236}">
                <a16:creationId xmlns:a16="http://schemas.microsoft.com/office/drawing/2014/main" id="{CB0B9F9B-50F6-395A-B1C9-BA5E0FB3ACAD}"/>
              </a:ext>
            </a:extLst>
          </p:cNvPr>
          <p:cNvSpPr txBox="1"/>
          <p:nvPr/>
        </p:nvSpPr>
        <p:spPr>
          <a:xfrm>
            <a:off x="527051" y="2111317"/>
            <a:ext cx="7690974" cy="1200329"/>
          </a:xfrm>
          <a:prstGeom prst="rect">
            <a:avLst/>
          </a:prstGeom>
          <a:noFill/>
        </p:spPr>
        <p:txBody>
          <a:bodyPr wrap="square">
            <a:spAutoFit/>
          </a:bodyPr>
          <a:lstStyle/>
          <a:p>
            <a:pPr marL="1085850" lvl="1" indent="-342900">
              <a:buFont typeface="Wingdings" pitchFamily="2" charset="2"/>
              <a:buChar char="§"/>
            </a:pPr>
            <a:r>
              <a:rPr lang="it-IT" sz="1800" dirty="0">
                <a:latin typeface="Calibri" panose="020F0502020204030204" pitchFamily="34" charset="0"/>
                <a:cs typeface="Calibri" panose="020F0502020204030204" pitchFamily="34" charset="0"/>
              </a:rPr>
              <a:t>Dai primi anni Duemila è stata in prima linea nel favorire l'</a:t>
            </a:r>
            <a:r>
              <a:rPr lang="it-IT" sz="1800" b="1" dirty="0">
                <a:latin typeface="Calibri" panose="020F0502020204030204" pitchFamily="34" charset="0"/>
                <a:cs typeface="Calibri" panose="020F0502020204030204" pitchFamily="34" charset="0"/>
              </a:rPr>
              <a:t>accesso aperto </a:t>
            </a:r>
            <a:r>
              <a:rPr lang="it-IT" sz="1800" dirty="0">
                <a:latin typeface="Calibri" panose="020F0502020204030204" pitchFamily="34" charset="0"/>
                <a:cs typeface="Calibri" panose="020F0502020204030204" pitchFamily="34" charset="0"/>
              </a:rPr>
              <a:t>delle pubblicazioni e dei dati della ricerca tramite la rete di servizi infrastrutturali ed editoriali della Biblioteca digitale d'Ateneo (</a:t>
            </a:r>
            <a:r>
              <a:rPr lang="it-IT" sz="1800" dirty="0">
                <a:latin typeface="Calibri" panose="020F0502020204030204" pitchFamily="34" charset="0"/>
                <a:cs typeface="Calibri" panose="020F0502020204030204" pitchFamily="34" charset="0"/>
                <a:hlinkClick r:id="rId9"/>
              </a:rPr>
              <a:t>AlmaDL</a:t>
            </a:r>
            <a:r>
              <a:rPr lang="it-IT" sz="1800" dirty="0">
                <a:latin typeface="Calibri" panose="020F0502020204030204" pitchFamily="34" charset="0"/>
                <a:cs typeface="Calibri" panose="020F0502020204030204" pitchFamily="34" charset="0"/>
              </a:rPr>
              <a:t>), all'interno del Sistema Bibliotecario di Ateneo (</a:t>
            </a:r>
            <a:r>
              <a:rPr lang="it-IT" sz="1800" dirty="0">
                <a:latin typeface="Calibri" panose="020F0502020204030204" pitchFamily="34" charset="0"/>
                <a:cs typeface="Calibri" panose="020F0502020204030204" pitchFamily="34" charset="0"/>
                <a:hlinkClick r:id="rId10"/>
              </a:rPr>
              <a:t>SBA</a:t>
            </a:r>
            <a:r>
              <a:rPr lang="it-IT" sz="1800" dirty="0">
                <a:latin typeface="Calibri" panose="020F0502020204030204" pitchFamily="34" charset="0"/>
                <a:cs typeface="Calibri" panose="020F0502020204030204" pitchFamily="34" charset="0"/>
              </a:rPr>
              <a:t>).</a:t>
            </a:r>
          </a:p>
        </p:txBody>
      </p:sp>
      <p:pic>
        <p:nvPicPr>
          <p:cNvPr id="13" name="Immagine 12">
            <a:extLst>
              <a:ext uri="{FF2B5EF4-FFF2-40B4-BE49-F238E27FC236}">
                <a16:creationId xmlns:a16="http://schemas.microsoft.com/office/drawing/2014/main" id="{3D438DAE-DB4B-442F-B4FF-94F51A181BD1}"/>
              </a:ext>
            </a:extLst>
          </p:cNvPr>
          <p:cNvPicPr>
            <a:picLocks noChangeAspect="1"/>
          </p:cNvPicPr>
          <p:nvPr/>
        </p:nvPicPr>
        <p:blipFill>
          <a:blip r:embed="rId11"/>
          <a:stretch>
            <a:fillRect/>
          </a:stretch>
        </p:blipFill>
        <p:spPr>
          <a:xfrm>
            <a:off x="159635" y="6396081"/>
            <a:ext cx="719255" cy="411003"/>
          </a:xfrm>
          <a:prstGeom prst="rect">
            <a:avLst/>
          </a:prstGeom>
        </p:spPr>
      </p:pic>
    </p:spTree>
    <p:extLst>
      <p:ext uri="{BB962C8B-B14F-4D97-AF65-F5344CB8AC3E}">
        <p14:creationId xmlns:p14="http://schemas.microsoft.com/office/powerpoint/2010/main" val="386113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animEffect transition="in" filter="dissolve">
                                      <p:cBhvr>
                                        <p:cTn id="15" dur="500"/>
                                        <p:tgtEl>
                                          <p:spTgt spid="4">
                                            <p:txEl>
                                              <p:pRg st="5" end="5"/>
                                            </p:txEl>
                                          </p:spTgt>
                                        </p:tgtEl>
                                      </p:cBhvr>
                                    </p:animEffect>
                                  </p:childTnLst>
                                </p:cTn>
                              </p:par>
                            </p:childTnLst>
                          </p:cTn>
                        </p:par>
                        <p:par>
                          <p:cTn id="16" fill="hold">
                            <p:stCondLst>
                              <p:cond delay="500"/>
                            </p:stCondLst>
                            <p:childTnLst>
                              <p:par>
                                <p:cTn id="17" presetID="5" presetClass="entr" presetSubtype="1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heckerboard(across)">
                                      <p:cBhvr>
                                        <p:cTn id="19" dur="1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dissolve">
                                      <p:cBhvr>
                                        <p:cTn id="24" dur="500"/>
                                        <p:tgtEl>
                                          <p:spTgt spid="5">
                                            <p:txEl>
                                              <p:pRg st="0" end="0"/>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dissolve">
                                      <p:cBhvr>
                                        <p:cTn id="27" dur="500"/>
                                        <p:tgtEl>
                                          <p:spTgt spid="5">
                                            <p:txEl>
                                              <p:pRg st="1" end="1"/>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dissolve">
                                      <p:cBhvr>
                                        <p:cTn id="30" dur="500"/>
                                        <p:tgtEl>
                                          <p:spTgt spid="5">
                                            <p:txEl>
                                              <p:pRg st="2" end="2"/>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Effect transition="in" filter="dissolve">
                                      <p:cBhvr>
                                        <p:cTn id="33"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gnaposto testo 10">
            <a:extLst>
              <a:ext uri="{FF2B5EF4-FFF2-40B4-BE49-F238E27FC236}">
                <a16:creationId xmlns:a16="http://schemas.microsoft.com/office/drawing/2014/main" id="{73ABF5F5-4C82-0612-A35D-010C571892CD}"/>
              </a:ext>
            </a:extLst>
          </p:cNvPr>
          <p:cNvSpPr>
            <a:spLocks noGrp="1"/>
          </p:cNvSpPr>
          <p:nvPr>
            <p:ph type="body" sz="quarter" idx="10"/>
          </p:nvPr>
        </p:nvSpPr>
        <p:spPr/>
        <p:txBody>
          <a:bodyPr/>
          <a:lstStyle/>
          <a:p>
            <a:r>
              <a:rPr lang="it-IT" sz="3600" b="0">
                <a:latin typeface="Calibri" panose="020F0502020204030204" pitchFamily="34" charset="0"/>
                <a:cs typeface="Calibri" panose="020F0502020204030204" pitchFamily="34" charset="0"/>
              </a:rPr>
              <a:t>Open Science @ </a:t>
            </a:r>
            <a:r>
              <a:rPr lang="it-IT" sz="3600" b="0" err="1">
                <a:latin typeface="Calibri" panose="020F0502020204030204" pitchFamily="34" charset="0"/>
                <a:cs typeface="Calibri" panose="020F0502020204030204" pitchFamily="34" charset="0"/>
              </a:rPr>
              <a:t>UniBo</a:t>
            </a:r>
            <a:r>
              <a:rPr lang="it-IT" sz="3600" b="0">
                <a:latin typeface="Calibri" panose="020F0502020204030204" pitchFamily="34" charset="0"/>
                <a:cs typeface="Calibri" panose="020F0502020204030204" pitchFamily="34" charset="0"/>
              </a:rPr>
              <a:t>: il presente</a:t>
            </a:r>
          </a:p>
        </p:txBody>
      </p:sp>
      <p:sp>
        <p:nvSpPr>
          <p:cNvPr id="4" name="Segnaposto testo 3">
            <a:extLst>
              <a:ext uri="{FF2B5EF4-FFF2-40B4-BE49-F238E27FC236}">
                <a16:creationId xmlns:a16="http://schemas.microsoft.com/office/drawing/2014/main" id="{3CCFEB54-6FCF-7E85-13AF-DC995294F293}"/>
              </a:ext>
            </a:extLst>
          </p:cNvPr>
          <p:cNvSpPr>
            <a:spLocks noGrp="1"/>
          </p:cNvSpPr>
          <p:nvPr>
            <p:ph type="body" sz="quarter" idx="11"/>
          </p:nvPr>
        </p:nvSpPr>
        <p:spPr>
          <a:xfrm>
            <a:off x="527050" y="1412875"/>
            <a:ext cx="8418167" cy="5160203"/>
          </a:xfrm>
        </p:spPr>
        <p:txBody>
          <a:bodyPr/>
          <a:lstStyle/>
          <a:p>
            <a:pPr marL="342900" indent="-342900">
              <a:buFont typeface="Wingdings" pitchFamily="2" charset="2"/>
              <a:buChar char="§"/>
            </a:pPr>
            <a:r>
              <a:rPr lang="it-IT" sz="2000">
                <a:latin typeface="Calibri" panose="020F0502020204030204" pitchFamily="34" charset="0"/>
                <a:cs typeface="Calibri" panose="020F0502020204030204" pitchFamily="34" charset="0"/>
              </a:rPr>
              <a:t>L’Alma Mater partecipa al dibattito internazionale sulla scienza aperta e contribuisce attivamente alla sua costruzione anche attraverso il lavoro delle </a:t>
            </a:r>
            <a:r>
              <a:rPr lang="it-IT" sz="2000" b="1">
                <a:latin typeface="Calibri" panose="020F0502020204030204" pitchFamily="34" charset="0"/>
                <a:cs typeface="Calibri" panose="020F0502020204030204" pitchFamily="34" charset="0"/>
              </a:rPr>
              <a:t>reti e associazioni </a:t>
            </a:r>
            <a:r>
              <a:rPr lang="it-IT" sz="2000">
                <a:latin typeface="Calibri" panose="020F0502020204030204" pitchFamily="34" charset="0"/>
                <a:cs typeface="Calibri" panose="020F0502020204030204" pitchFamily="34" charset="0"/>
              </a:rPr>
              <a:t>nazionali e internazionali di cui è parte, tra cui </a:t>
            </a:r>
            <a:r>
              <a:rPr lang="it-IT" sz="2000">
                <a:latin typeface="Calibri" panose="020F0502020204030204" pitchFamily="34" charset="0"/>
                <a:cs typeface="Calibri" panose="020F0502020204030204" pitchFamily="34" charset="0"/>
                <a:hlinkClick r:id="rId2"/>
              </a:rPr>
              <a:t>ICDI</a:t>
            </a:r>
            <a:r>
              <a:rPr lang="it-IT" sz="2000">
                <a:latin typeface="Calibri" panose="020F0502020204030204" pitchFamily="34" charset="0"/>
                <a:cs typeface="Calibri" panose="020F0502020204030204" pitchFamily="34" charset="0"/>
              </a:rPr>
              <a:t>, </a:t>
            </a:r>
            <a:r>
              <a:rPr lang="it-IT" sz="2000">
                <a:latin typeface="Calibri" panose="020F0502020204030204" pitchFamily="34" charset="0"/>
                <a:cs typeface="Calibri" panose="020F0502020204030204" pitchFamily="34" charset="0"/>
                <a:hlinkClick r:id="rId3"/>
              </a:rPr>
              <a:t>EOSC</a:t>
            </a:r>
            <a:r>
              <a:rPr lang="it-IT" sz="2000">
                <a:latin typeface="Calibri" panose="020F0502020204030204" pitchFamily="34" charset="0"/>
                <a:cs typeface="Calibri" panose="020F0502020204030204" pitchFamily="34" charset="0"/>
              </a:rPr>
              <a:t>, </a:t>
            </a:r>
            <a:r>
              <a:rPr lang="it-IT" sz="2000">
                <a:latin typeface="Calibri" panose="020F0502020204030204" pitchFamily="34" charset="0"/>
                <a:cs typeface="Calibri" panose="020F0502020204030204" pitchFamily="34" charset="0"/>
                <a:hlinkClick r:id="rId4"/>
              </a:rPr>
              <a:t>The Guild</a:t>
            </a:r>
            <a:r>
              <a:rPr lang="it-IT" sz="2000">
                <a:latin typeface="Calibri" panose="020F0502020204030204" pitchFamily="34" charset="0"/>
                <a:cs typeface="Calibri" panose="020F0502020204030204" pitchFamily="34" charset="0"/>
              </a:rPr>
              <a:t>.</a:t>
            </a:r>
          </a:p>
          <a:p>
            <a:pPr marL="342900" indent="-342900">
              <a:buFont typeface="Wingdings" pitchFamily="2" charset="2"/>
              <a:buChar char="§"/>
            </a:pPr>
            <a:r>
              <a:rPr lang="it-IT" sz="2000">
                <a:latin typeface="Calibri" panose="020F0502020204030204" pitchFamily="34" charset="0"/>
                <a:cs typeface="Calibri" panose="020F0502020204030204" pitchFamily="34" charset="0"/>
              </a:rPr>
              <a:t>È tra gli Atenei firmatari dell'</a:t>
            </a:r>
            <a:r>
              <a:rPr lang="it-IT" sz="2000" i="1">
                <a:latin typeface="Calibri" panose="020F0502020204030204" pitchFamily="34" charset="0"/>
                <a:cs typeface="Calibri" panose="020F0502020204030204" pitchFamily="34" charset="0"/>
              </a:rPr>
              <a:t>Agreement on reforming research assessment</a:t>
            </a:r>
            <a:r>
              <a:rPr lang="it-IT" sz="2000">
                <a:latin typeface="Calibri" panose="020F0502020204030204" pitchFamily="34" charset="0"/>
                <a:cs typeface="Calibri" panose="020F0502020204030204" pitchFamily="34" charset="0"/>
              </a:rPr>
              <a:t> di </a:t>
            </a:r>
            <a:r>
              <a:rPr lang="it-IT" sz="2000">
                <a:latin typeface="Calibri" panose="020F0502020204030204" pitchFamily="34" charset="0"/>
                <a:cs typeface="Calibri" panose="020F0502020204030204" pitchFamily="34" charset="0"/>
                <a:hlinkClick r:id="rId5"/>
              </a:rPr>
              <a:t>COARA</a:t>
            </a:r>
            <a:r>
              <a:rPr lang="it-IT" sz="2000">
                <a:latin typeface="Calibri" panose="020F0502020204030204" pitchFamily="34" charset="0"/>
                <a:cs typeface="Calibri" panose="020F0502020204030204" pitchFamily="34" charset="0"/>
              </a:rPr>
              <a:t>, che riconosce come premianti le pratiche di Open Science.</a:t>
            </a:r>
            <a:endParaRPr lang="it-IT" sz="1600">
              <a:effectLst/>
              <a:latin typeface="Calibri" panose="020F0502020204030204" pitchFamily="34" charset="0"/>
              <a:cs typeface="Calibri" panose="020F0502020204030204" pitchFamily="34" charset="0"/>
            </a:endParaRPr>
          </a:p>
          <a:p>
            <a:pPr marL="1085850" lvl="1" indent="-342900">
              <a:buFont typeface="Wingdings" pitchFamily="2" charset="2"/>
              <a:buChar char="§"/>
            </a:pPr>
            <a:endParaRPr lang="it-IT" sz="1600">
              <a:latin typeface="Calibri" panose="020F0502020204030204" pitchFamily="34" charset="0"/>
              <a:cs typeface="Calibri" panose="020F0502020204030204" pitchFamily="34" charset="0"/>
            </a:endParaRPr>
          </a:p>
          <a:p>
            <a:pPr marL="1085850" lvl="1" indent="-342900">
              <a:buFont typeface="Wingdings" pitchFamily="2" charset="2"/>
              <a:buChar char="§"/>
            </a:pPr>
            <a:endParaRPr lang="it-IT" sz="1600">
              <a:effectLst/>
              <a:latin typeface="Calibri" panose="020F0502020204030204" pitchFamily="34" charset="0"/>
              <a:cs typeface="Calibri" panose="020F0502020204030204" pitchFamily="34" charset="0"/>
            </a:endParaRPr>
          </a:p>
          <a:p>
            <a:pPr marL="1085850" lvl="1" indent="-342900">
              <a:buFont typeface="Wingdings" pitchFamily="2" charset="2"/>
              <a:buChar char="§"/>
            </a:pPr>
            <a:endParaRPr lang="it-IT" sz="1600">
              <a:latin typeface="Calibri" panose="020F0502020204030204" pitchFamily="34" charset="0"/>
              <a:cs typeface="Calibri" panose="020F0502020204030204" pitchFamily="34" charset="0"/>
            </a:endParaRPr>
          </a:p>
          <a:p>
            <a:pPr marL="1085850" lvl="1" indent="-342900">
              <a:buFont typeface="Wingdings" pitchFamily="2" charset="2"/>
              <a:buChar char="§"/>
            </a:pPr>
            <a:endParaRPr lang="it-IT" sz="1600">
              <a:effectLst/>
              <a:latin typeface="Calibri" panose="020F0502020204030204" pitchFamily="34" charset="0"/>
              <a:cs typeface="Calibri" panose="020F0502020204030204" pitchFamily="34" charset="0"/>
            </a:endParaRPr>
          </a:p>
          <a:p>
            <a:pPr marL="1085850" lvl="1" indent="-342900">
              <a:buFont typeface="Wingdings" pitchFamily="2" charset="2"/>
              <a:buChar char="§"/>
            </a:pPr>
            <a:endParaRPr lang="it-IT" sz="1600">
              <a:latin typeface="Calibri" panose="020F0502020204030204" pitchFamily="34" charset="0"/>
              <a:cs typeface="Calibri" panose="020F0502020204030204" pitchFamily="34" charset="0"/>
            </a:endParaRPr>
          </a:p>
          <a:p>
            <a:pPr marL="1085850" lvl="1" indent="-342900">
              <a:buFont typeface="Wingdings" pitchFamily="2" charset="2"/>
              <a:buChar char="§"/>
            </a:pPr>
            <a:endParaRPr lang="it-IT" sz="1600">
              <a:effectLst/>
              <a:latin typeface="Calibri" panose="020F0502020204030204" pitchFamily="34" charset="0"/>
              <a:cs typeface="Calibri" panose="020F0502020204030204" pitchFamily="34" charset="0"/>
            </a:endParaRPr>
          </a:p>
          <a:p>
            <a:pPr marL="1085850" lvl="1" indent="-342900">
              <a:buFont typeface="Wingdings" pitchFamily="2" charset="2"/>
              <a:buChar char="§"/>
            </a:pPr>
            <a:endParaRPr lang="it-IT" sz="1600">
              <a:effectLst/>
              <a:latin typeface="Calibri" panose="020F0502020204030204" pitchFamily="34" charset="0"/>
              <a:cs typeface="Calibri" panose="020F0502020204030204" pitchFamily="34" charset="0"/>
            </a:endParaRPr>
          </a:p>
          <a:p>
            <a:pPr marL="342900" indent="-342900">
              <a:buFont typeface="Wingdings" pitchFamily="2" charset="2"/>
              <a:buChar char="§"/>
            </a:pPr>
            <a:r>
              <a:rPr lang="it-IT" sz="2000">
                <a:latin typeface="Calibri" panose="020F0502020204030204" pitchFamily="34" charset="0"/>
                <a:cs typeface="Calibri" panose="020F0502020204030204" pitchFamily="34" charset="0"/>
              </a:rPr>
              <a:t>L’Open Science ha un posto di rilievo nel nuovo </a:t>
            </a:r>
            <a:r>
              <a:rPr lang="it-IT" sz="2000" i="1">
                <a:latin typeface="Calibri" panose="020F0502020204030204" pitchFamily="34" charset="0"/>
                <a:cs typeface="Calibri" panose="020F0502020204030204" pitchFamily="34" charset="0"/>
              </a:rPr>
              <a:t>Piano Strategico 2022-2027</a:t>
            </a:r>
            <a:r>
              <a:rPr lang="it-IT" sz="2000">
                <a:latin typeface="Calibri" panose="020F0502020204030204" pitchFamily="34" charset="0"/>
                <a:cs typeface="Calibri" panose="020F0502020204030204" pitchFamily="34" charset="0"/>
              </a:rPr>
              <a:t>.</a:t>
            </a:r>
          </a:p>
        </p:txBody>
      </p:sp>
      <p:grpSp>
        <p:nvGrpSpPr>
          <p:cNvPr id="22" name="Gruppo 21">
            <a:extLst>
              <a:ext uri="{FF2B5EF4-FFF2-40B4-BE49-F238E27FC236}">
                <a16:creationId xmlns:a16="http://schemas.microsoft.com/office/drawing/2014/main" id="{526F4F31-FFB8-187E-BFE6-77FD6EC57871}"/>
              </a:ext>
            </a:extLst>
          </p:cNvPr>
          <p:cNvGrpSpPr/>
          <p:nvPr/>
        </p:nvGrpSpPr>
        <p:grpSpPr>
          <a:xfrm>
            <a:off x="9390834" y="1536827"/>
            <a:ext cx="2274116" cy="3798519"/>
            <a:chOff x="9390834" y="1536827"/>
            <a:chExt cx="2274116" cy="3798519"/>
          </a:xfrm>
        </p:grpSpPr>
        <p:pic>
          <p:nvPicPr>
            <p:cNvPr id="8" name="Immagine 7">
              <a:extLst>
                <a:ext uri="{FF2B5EF4-FFF2-40B4-BE49-F238E27FC236}">
                  <a16:creationId xmlns:a16="http://schemas.microsoft.com/office/drawing/2014/main" id="{5E220EA3-35D5-4518-4470-769899447791}"/>
                </a:ext>
              </a:extLst>
            </p:cNvPr>
            <p:cNvPicPr>
              <a:picLocks noChangeAspect="1"/>
            </p:cNvPicPr>
            <p:nvPr/>
          </p:nvPicPr>
          <p:blipFill>
            <a:blip r:embed="rId6"/>
            <a:stretch>
              <a:fillRect/>
            </a:stretch>
          </p:blipFill>
          <p:spPr>
            <a:xfrm>
              <a:off x="9390834" y="3640326"/>
              <a:ext cx="2274116" cy="511676"/>
            </a:xfrm>
            <a:prstGeom prst="rect">
              <a:avLst/>
            </a:prstGeom>
          </p:spPr>
        </p:pic>
        <p:pic>
          <p:nvPicPr>
            <p:cNvPr id="12" name="Immagine 11">
              <a:extLst>
                <a:ext uri="{FF2B5EF4-FFF2-40B4-BE49-F238E27FC236}">
                  <a16:creationId xmlns:a16="http://schemas.microsoft.com/office/drawing/2014/main" id="{82A8684D-6C3B-2E39-C7C8-AF09BF906783}"/>
                </a:ext>
              </a:extLst>
            </p:cNvPr>
            <p:cNvPicPr>
              <a:picLocks noChangeAspect="1"/>
            </p:cNvPicPr>
            <p:nvPr/>
          </p:nvPicPr>
          <p:blipFill>
            <a:blip r:embed="rId7"/>
            <a:stretch>
              <a:fillRect/>
            </a:stretch>
          </p:blipFill>
          <p:spPr>
            <a:xfrm>
              <a:off x="9390834" y="2628872"/>
              <a:ext cx="2199022" cy="831471"/>
            </a:xfrm>
            <a:prstGeom prst="rect">
              <a:avLst/>
            </a:prstGeom>
          </p:spPr>
        </p:pic>
        <p:pic>
          <p:nvPicPr>
            <p:cNvPr id="14" name="Immagine 13">
              <a:extLst>
                <a:ext uri="{FF2B5EF4-FFF2-40B4-BE49-F238E27FC236}">
                  <a16:creationId xmlns:a16="http://schemas.microsoft.com/office/drawing/2014/main" id="{556A38BE-FA01-8A4D-5542-C4A6B259B479}"/>
                </a:ext>
              </a:extLst>
            </p:cNvPr>
            <p:cNvPicPr>
              <a:picLocks noChangeAspect="1"/>
            </p:cNvPicPr>
            <p:nvPr/>
          </p:nvPicPr>
          <p:blipFill>
            <a:blip r:embed="rId8"/>
            <a:stretch>
              <a:fillRect/>
            </a:stretch>
          </p:blipFill>
          <p:spPr>
            <a:xfrm>
              <a:off x="10682902" y="1536827"/>
              <a:ext cx="906954" cy="906954"/>
            </a:xfrm>
            <a:prstGeom prst="rect">
              <a:avLst/>
            </a:prstGeom>
          </p:spPr>
        </p:pic>
        <p:pic>
          <p:nvPicPr>
            <p:cNvPr id="18" name="Immagine 17" descr="Immagine che contiene logo&#10;&#10;Descrizione generata automaticamente">
              <a:extLst>
                <a:ext uri="{FF2B5EF4-FFF2-40B4-BE49-F238E27FC236}">
                  <a16:creationId xmlns:a16="http://schemas.microsoft.com/office/drawing/2014/main" id="{B72DD4D3-3972-AB64-7C6F-4ADBFB9280FE}"/>
                </a:ext>
              </a:extLst>
            </p:cNvPr>
            <p:cNvPicPr>
              <a:picLocks noChangeAspect="1"/>
            </p:cNvPicPr>
            <p:nvPr/>
          </p:nvPicPr>
          <p:blipFill>
            <a:blip r:embed="rId9"/>
            <a:stretch>
              <a:fillRect/>
            </a:stretch>
          </p:blipFill>
          <p:spPr>
            <a:xfrm>
              <a:off x="9996457" y="4430489"/>
              <a:ext cx="1668493" cy="904857"/>
            </a:xfrm>
            <a:prstGeom prst="rect">
              <a:avLst/>
            </a:prstGeom>
          </p:spPr>
        </p:pic>
      </p:grpSp>
      <p:grpSp>
        <p:nvGrpSpPr>
          <p:cNvPr id="21" name="Gruppo 20">
            <a:extLst>
              <a:ext uri="{FF2B5EF4-FFF2-40B4-BE49-F238E27FC236}">
                <a16:creationId xmlns:a16="http://schemas.microsoft.com/office/drawing/2014/main" id="{97621083-FFAF-FA4E-3040-4B2AAE017C39}"/>
              </a:ext>
            </a:extLst>
          </p:cNvPr>
          <p:cNvGrpSpPr/>
          <p:nvPr/>
        </p:nvGrpSpPr>
        <p:grpSpPr>
          <a:xfrm>
            <a:off x="1676673" y="3569236"/>
            <a:ext cx="6526423" cy="1722506"/>
            <a:chOff x="3045530" y="4121702"/>
            <a:chExt cx="6026153" cy="1536700"/>
          </a:xfrm>
        </p:grpSpPr>
        <p:pic>
          <p:nvPicPr>
            <p:cNvPr id="20" name="Immagine 19" descr="Immagine che contiene testo&#10;&#10;Descrizione generata automaticamente">
              <a:extLst>
                <a:ext uri="{FF2B5EF4-FFF2-40B4-BE49-F238E27FC236}">
                  <a16:creationId xmlns:a16="http://schemas.microsoft.com/office/drawing/2014/main" id="{ECA1242E-51C5-7DED-F084-D352EC4972A6}"/>
                </a:ext>
              </a:extLst>
            </p:cNvPr>
            <p:cNvPicPr>
              <a:picLocks noChangeAspect="1"/>
            </p:cNvPicPr>
            <p:nvPr/>
          </p:nvPicPr>
          <p:blipFill>
            <a:blip r:embed="rId10"/>
            <a:stretch>
              <a:fillRect/>
            </a:stretch>
          </p:blipFill>
          <p:spPr>
            <a:xfrm>
              <a:off x="3045530" y="4121702"/>
              <a:ext cx="6026153" cy="1536700"/>
            </a:xfrm>
            <a:prstGeom prst="rect">
              <a:avLst/>
            </a:prstGeom>
          </p:spPr>
        </p:pic>
        <p:pic>
          <p:nvPicPr>
            <p:cNvPr id="6" name="Elemento grafico 5">
              <a:extLst>
                <a:ext uri="{FF2B5EF4-FFF2-40B4-BE49-F238E27FC236}">
                  <a16:creationId xmlns:a16="http://schemas.microsoft.com/office/drawing/2014/main" id="{5E8AB47B-4F9B-4A79-C079-6C9F1A50542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200349" y="4741200"/>
              <a:ext cx="2128195" cy="592662"/>
            </a:xfrm>
            <a:prstGeom prst="rect">
              <a:avLst/>
            </a:prstGeom>
          </p:spPr>
        </p:pic>
      </p:grpSp>
      <p:pic>
        <p:nvPicPr>
          <p:cNvPr id="19" name="Immagine 18">
            <a:extLst>
              <a:ext uri="{FF2B5EF4-FFF2-40B4-BE49-F238E27FC236}">
                <a16:creationId xmlns:a16="http://schemas.microsoft.com/office/drawing/2014/main" id="{A314B4B8-A0E3-405E-9A4E-1C0944C6B139}"/>
              </a:ext>
            </a:extLst>
          </p:cNvPr>
          <p:cNvPicPr>
            <a:picLocks noChangeAspect="1"/>
          </p:cNvPicPr>
          <p:nvPr/>
        </p:nvPicPr>
        <p:blipFill>
          <a:blip r:embed="rId13"/>
          <a:stretch>
            <a:fillRect/>
          </a:stretch>
        </p:blipFill>
        <p:spPr>
          <a:xfrm>
            <a:off x="159635" y="6396081"/>
            <a:ext cx="719255" cy="411003"/>
          </a:xfrm>
          <a:prstGeom prst="rect">
            <a:avLst/>
          </a:prstGeom>
        </p:spPr>
      </p:pic>
    </p:spTree>
    <p:extLst>
      <p:ext uri="{BB962C8B-B14F-4D97-AF65-F5344CB8AC3E}">
        <p14:creationId xmlns:p14="http://schemas.microsoft.com/office/powerpoint/2010/main" val="787589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par>
                          <p:cTn id="13" fill="hold">
                            <p:stCondLst>
                              <p:cond delay="500"/>
                            </p:stCondLst>
                            <p:childTnLst>
                              <p:par>
                                <p:cTn id="14" presetID="5" presetClass="entr" presetSubtype="1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checkerboard(across)">
                                      <p:cBhvr>
                                        <p:cTn id="16" dur="10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animEffect transition="in" filter="dissolve">
                                      <p:cBhvr>
                                        <p:cTn id="21"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3708B875-6F7D-1ADE-BB2C-83984836DF28}"/>
              </a:ext>
            </a:extLst>
          </p:cNvPr>
          <p:cNvSpPr>
            <a:spLocks noGrp="1"/>
          </p:cNvSpPr>
          <p:nvPr>
            <p:ph type="body" sz="quarter" idx="10"/>
          </p:nvPr>
        </p:nvSpPr>
        <p:spPr/>
        <p:txBody>
          <a:bodyPr>
            <a:normAutofit/>
          </a:bodyPr>
          <a:lstStyle/>
          <a:p>
            <a:r>
              <a:rPr lang="it-IT" sz="3600" b="0">
                <a:solidFill>
                  <a:srgbClr val="C00000"/>
                </a:solidFill>
                <a:latin typeface="Calibri" panose="020F0502020204030204" pitchFamily="34" charset="0"/>
                <a:cs typeface="Calibri" panose="020F0502020204030204" pitchFamily="34" charset="0"/>
              </a:rPr>
              <a:t>Open Science @ </a:t>
            </a:r>
            <a:r>
              <a:rPr lang="it-IT" sz="3600" b="0" err="1">
                <a:solidFill>
                  <a:srgbClr val="C00000"/>
                </a:solidFill>
                <a:latin typeface="Calibri" panose="020F0502020204030204" pitchFamily="34" charset="0"/>
                <a:cs typeface="Calibri" panose="020F0502020204030204" pitchFamily="34" charset="0"/>
              </a:rPr>
              <a:t>UniBo</a:t>
            </a:r>
            <a:r>
              <a:rPr lang="it-IT" sz="3600" b="0">
                <a:solidFill>
                  <a:srgbClr val="C00000"/>
                </a:solidFill>
                <a:latin typeface="Calibri" panose="020F0502020204030204" pitchFamily="34" charset="0"/>
                <a:cs typeface="Calibri" panose="020F0502020204030204" pitchFamily="34" charset="0"/>
              </a:rPr>
              <a:t>: Piano Strategico 2022-2027</a:t>
            </a:r>
          </a:p>
        </p:txBody>
      </p:sp>
      <p:sp>
        <p:nvSpPr>
          <p:cNvPr id="5" name="CasellaDiTesto 4">
            <a:extLst>
              <a:ext uri="{FF2B5EF4-FFF2-40B4-BE49-F238E27FC236}">
                <a16:creationId xmlns:a16="http://schemas.microsoft.com/office/drawing/2014/main" id="{2E684738-27D9-2731-560D-899127A64F69}"/>
              </a:ext>
            </a:extLst>
          </p:cNvPr>
          <p:cNvSpPr txBox="1"/>
          <p:nvPr/>
        </p:nvSpPr>
        <p:spPr>
          <a:xfrm>
            <a:off x="527051" y="6381326"/>
            <a:ext cx="11233149" cy="246221"/>
          </a:xfrm>
          <a:prstGeom prst="rect">
            <a:avLst/>
          </a:prstGeom>
          <a:noFill/>
        </p:spPr>
        <p:txBody>
          <a:bodyPr wrap="square">
            <a:spAutoFit/>
          </a:bodyPr>
          <a:lstStyle/>
          <a:p>
            <a:pPr algn="ctr"/>
            <a:r>
              <a:rPr lang="it-IT" sz="1000">
                <a:hlinkClick r:id="rId3"/>
              </a:rPr>
              <a:t>https://pianostrategico.unibo.it/it/principi/incrementare-senso-responsabilita-sociale-in-tutte-attivita/sviluppo-open-science</a:t>
            </a:r>
            <a:r>
              <a:rPr lang="it-IT" sz="1000"/>
              <a:t>  </a:t>
            </a:r>
          </a:p>
        </p:txBody>
      </p:sp>
      <p:pic>
        <p:nvPicPr>
          <p:cNvPr id="15" name="Segnaposto contenuto 14" descr="Immagine che contiene testo&#10;&#10;Descrizione generata automaticamente">
            <a:extLst>
              <a:ext uri="{FF2B5EF4-FFF2-40B4-BE49-F238E27FC236}">
                <a16:creationId xmlns:a16="http://schemas.microsoft.com/office/drawing/2014/main" id="{A6513CF8-F11F-A033-B5EC-310F643405DE}"/>
              </a:ext>
            </a:extLst>
          </p:cNvPr>
          <p:cNvPicPr>
            <a:picLocks noGrp="1" noChangeAspect="1"/>
          </p:cNvPicPr>
          <p:nvPr>
            <p:ph sz="quarter" idx="12"/>
          </p:nvPr>
        </p:nvPicPr>
        <p:blipFill>
          <a:blip r:embed="rId4"/>
          <a:stretch>
            <a:fillRect/>
          </a:stretch>
        </p:blipFill>
        <p:spPr>
          <a:xfrm>
            <a:off x="2567719" y="1339715"/>
            <a:ext cx="7128000" cy="1666501"/>
          </a:xfrm>
          <a:prstGeom prst="rect">
            <a:avLst/>
          </a:prstGeom>
          <a:ln>
            <a:noFill/>
          </a:ln>
          <a:effectLst>
            <a:outerShdw blurRad="292100" dist="139700" dir="2700000" algn="tl" rotWithShape="0">
              <a:srgbClr val="333333">
                <a:alpha val="65000"/>
              </a:srgbClr>
            </a:outerShdw>
          </a:effectLst>
        </p:spPr>
      </p:pic>
      <p:pic>
        <p:nvPicPr>
          <p:cNvPr id="17" name="Immagine 16" descr="Immagine che contiene testo&#10;&#10;Descrizione generata automaticamente">
            <a:extLst>
              <a:ext uri="{FF2B5EF4-FFF2-40B4-BE49-F238E27FC236}">
                <a16:creationId xmlns:a16="http://schemas.microsoft.com/office/drawing/2014/main" id="{39C697A5-B286-56B9-00BE-112BEEC3BE95}"/>
              </a:ext>
            </a:extLst>
          </p:cNvPr>
          <p:cNvPicPr>
            <a:picLocks noChangeAspect="1"/>
          </p:cNvPicPr>
          <p:nvPr/>
        </p:nvPicPr>
        <p:blipFill>
          <a:blip r:embed="rId5"/>
          <a:stretch>
            <a:fillRect/>
          </a:stretch>
        </p:blipFill>
        <p:spPr>
          <a:xfrm>
            <a:off x="2567719" y="3156176"/>
            <a:ext cx="7128000" cy="2794601"/>
          </a:xfrm>
          <a:prstGeom prst="rect">
            <a:avLst/>
          </a:prstGeom>
          <a:ln>
            <a:noFill/>
          </a:ln>
          <a:effectLst>
            <a:outerShdw blurRad="292100" dist="139700" dir="2700000" algn="tl" rotWithShape="0">
              <a:srgbClr val="333333">
                <a:alpha val="65000"/>
              </a:srgbClr>
            </a:outerShdw>
          </a:effectLst>
        </p:spPr>
      </p:pic>
      <p:pic>
        <p:nvPicPr>
          <p:cNvPr id="10" name="Immagine 9">
            <a:extLst>
              <a:ext uri="{FF2B5EF4-FFF2-40B4-BE49-F238E27FC236}">
                <a16:creationId xmlns:a16="http://schemas.microsoft.com/office/drawing/2014/main" id="{A9D6EACE-CA64-4858-969D-4922BE656D38}"/>
              </a:ext>
            </a:extLst>
          </p:cNvPr>
          <p:cNvPicPr>
            <a:picLocks noChangeAspect="1"/>
          </p:cNvPicPr>
          <p:nvPr/>
        </p:nvPicPr>
        <p:blipFill>
          <a:blip r:embed="rId6"/>
          <a:stretch>
            <a:fillRect/>
          </a:stretch>
        </p:blipFill>
        <p:spPr>
          <a:xfrm>
            <a:off x="159635" y="6396081"/>
            <a:ext cx="719255" cy="411003"/>
          </a:xfrm>
          <a:prstGeom prst="rect">
            <a:avLst/>
          </a:prstGeom>
        </p:spPr>
      </p:pic>
    </p:spTree>
    <p:extLst>
      <p:ext uri="{BB962C8B-B14F-4D97-AF65-F5344CB8AC3E}">
        <p14:creationId xmlns:p14="http://schemas.microsoft.com/office/powerpoint/2010/main" val="290404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gnaposto testo 10">
            <a:extLst>
              <a:ext uri="{FF2B5EF4-FFF2-40B4-BE49-F238E27FC236}">
                <a16:creationId xmlns:a16="http://schemas.microsoft.com/office/drawing/2014/main" id="{73ABF5F5-4C82-0612-A35D-010C571892CD}"/>
              </a:ext>
            </a:extLst>
          </p:cNvPr>
          <p:cNvSpPr>
            <a:spLocks noGrp="1"/>
          </p:cNvSpPr>
          <p:nvPr>
            <p:ph type="body" sz="quarter" idx="10"/>
          </p:nvPr>
        </p:nvSpPr>
        <p:spPr/>
        <p:txBody>
          <a:bodyPr/>
          <a:lstStyle/>
          <a:p>
            <a:r>
              <a:rPr lang="it-IT" sz="3600" b="0">
                <a:latin typeface="Calibri" panose="020F0502020204030204" pitchFamily="34" charset="0"/>
                <a:cs typeface="Calibri" panose="020F0502020204030204" pitchFamily="34" charset="0"/>
              </a:rPr>
              <a:t>Open Science @ </a:t>
            </a:r>
            <a:r>
              <a:rPr lang="it-IT" sz="3600" b="0" err="1">
                <a:latin typeface="Calibri" panose="020F0502020204030204" pitchFamily="34" charset="0"/>
                <a:cs typeface="Calibri" panose="020F0502020204030204" pitchFamily="34" charset="0"/>
              </a:rPr>
              <a:t>UniBo</a:t>
            </a:r>
            <a:r>
              <a:rPr lang="it-IT" sz="3600" b="0">
                <a:latin typeface="Calibri" panose="020F0502020204030204" pitchFamily="34" charset="0"/>
                <a:cs typeface="Calibri" panose="020F0502020204030204" pitchFamily="34" charset="0"/>
              </a:rPr>
              <a:t>: architettura</a:t>
            </a:r>
          </a:p>
        </p:txBody>
      </p:sp>
      <p:sp>
        <p:nvSpPr>
          <p:cNvPr id="13" name="Segnaposto testo 12">
            <a:extLst>
              <a:ext uri="{FF2B5EF4-FFF2-40B4-BE49-F238E27FC236}">
                <a16:creationId xmlns:a16="http://schemas.microsoft.com/office/drawing/2014/main" id="{F9882B37-5CF2-7723-1801-F0B0DF1AEEF0}"/>
              </a:ext>
            </a:extLst>
          </p:cNvPr>
          <p:cNvSpPr>
            <a:spLocks noGrp="1"/>
          </p:cNvSpPr>
          <p:nvPr>
            <p:ph type="body" sz="quarter" idx="11"/>
          </p:nvPr>
        </p:nvSpPr>
        <p:spPr>
          <a:xfrm>
            <a:off x="4129668" y="4222342"/>
            <a:ext cx="7630532" cy="2158983"/>
          </a:xfrm>
        </p:spPr>
        <p:txBody>
          <a:bodyPr/>
          <a:lstStyle/>
          <a:p>
            <a:pPr lvl="0">
              <a:lnSpc>
                <a:spcPct val="114000"/>
              </a:lnSpc>
              <a:spcBef>
                <a:spcPts val="600"/>
              </a:spcBef>
              <a:tabLst>
                <a:tab pos="630555" algn="l"/>
              </a:tabLst>
            </a:pPr>
            <a:r>
              <a:rPr lang="it-IT" sz="2000" b="1" cap="small" err="1">
                <a:solidFill>
                  <a:srgbClr val="BE2B0A"/>
                </a:solidFill>
                <a:effectLst/>
                <a:latin typeface="Calibri" panose="020F0502020204030204" pitchFamily="34" charset="0"/>
                <a:ea typeface="Calibri" panose="020F0502020204030204" pitchFamily="34" charset="0"/>
                <a:cs typeface="Calibri" panose="020F0502020204030204" pitchFamily="34" charset="0"/>
              </a:rPr>
              <a:t>glos</a:t>
            </a:r>
            <a:r>
              <a:rPr lang="it-IT" sz="2000" b="1" cap="small">
                <a:solidFill>
                  <a:srgbClr val="BE2B0A"/>
                </a:solidFill>
                <a:effectLst/>
                <a:latin typeface="Calibri" panose="020F0502020204030204" pitchFamily="34" charset="0"/>
                <a:ea typeface="Calibri" panose="020F0502020204030204" pitchFamily="34" charset="0"/>
                <a:cs typeface="Calibri" panose="020F0502020204030204" pitchFamily="34" charset="0"/>
              </a:rPr>
              <a:t> – gruppo di lavoro open science</a:t>
            </a:r>
            <a:endParaRPr lang="it-IT" sz="2000" b="1" cap="small">
              <a:solidFill>
                <a:srgbClr val="BE2B0A"/>
              </a:solidFill>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14000"/>
              </a:lnSpc>
              <a:spcBef>
                <a:spcPts val="600"/>
              </a:spcBef>
              <a:buFont typeface="Wingdings" pitchFamily="2" charset="2"/>
              <a:buChar char="§"/>
              <a:tabLst>
                <a:tab pos="630555" algn="l"/>
              </a:tabLst>
            </a:pPr>
            <a:r>
              <a:rPr lang="it-IT">
                <a:effectLst/>
                <a:latin typeface="Calibri" panose="020F0502020204030204" pitchFamily="34" charset="0"/>
                <a:ea typeface="Calibri" panose="020F0502020204030204" pitchFamily="34" charset="0"/>
                <a:cs typeface="Calibri" panose="020F0502020204030204" pitchFamily="34" charset="0"/>
              </a:rPr>
              <a:t>Costituito a marzo 2023, coordinato dalla Delegata</a:t>
            </a:r>
          </a:p>
          <a:p>
            <a:pPr marL="342900" lvl="0" indent="-342900">
              <a:lnSpc>
                <a:spcPct val="114000"/>
              </a:lnSpc>
              <a:spcBef>
                <a:spcPts val="600"/>
              </a:spcBef>
              <a:buFont typeface="Wingdings" pitchFamily="2" charset="2"/>
              <a:buChar char="§"/>
              <a:tabLst>
                <a:tab pos="630555" algn="l"/>
              </a:tabLst>
            </a:pPr>
            <a:r>
              <a:rPr lang="it-IT">
                <a:effectLst/>
                <a:latin typeface="Calibri" panose="020F0502020204030204" pitchFamily="34" charset="0"/>
                <a:ea typeface="Calibri" panose="020F0502020204030204" pitchFamily="34" charset="0"/>
                <a:cs typeface="Calibri" panose="020F0502020204030204" pitchFamily="34" charset="0"/>
              </a:rPr>
              <a:t>Obiettivo: contribuire all'implementazione delle azioni individuate dal presidio politico e supportare l’Ateneo </a:t>
            </a:r>
            <a:r>
              <a:rPr lang="it-IT">
                <a:latin typeface="Calibri" panose="020F0502020204030204" pitchFamily="34" charset="0"/>
                <a:ea typeface="Calibri" panose="020F0502020204030204" pitchFamily="34" charset="0"/>
                <a:cs typeface="Calibri" panose="020F0502020204030204" pitchFamily="34" charset="0"/>
              </a:rPr>
              <a:t>nella definizione di policy e attività strategiche, in stretto coordinamento con i Referenti Open Science dei Dipartimenti e le varie aree tecnico amministrative.</a:t>
            </a:r>
            <a:endParaRPr lang="it-IT">
              <a:effectLst/>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9" name="Diagramma 8">
            <a:extLst>
              <a:ext uri="{FF2B5EF4-FFF2-40B4-BE49-F238E27FC236}">
                <a16:creationId xmlns:a16="http://schemas.microsoft.com/office/drawing/2014/main" id="{DADB3B79-2841-8AD9-0B3E-0EB5B02AEA71}"/>
              </a:ext>
            </a:extLst>
          </p:cNvPr>
          <p:cNvGraphicFramePr/>
          <p:nvPr>
            <p:extLst>
              <p:ext uri="{D42A27DB-BD31-4B8C-83A1-F6EECF244321}">
                <p14:modId xmlns:p14="http://schemas.microsoft.com/office/powerpoint/2010/main" val="737481110"/>
              </p:ext>
            </p:extLst>
          </p:nvPr>
        </p:nvGraphicFramePr>
        <p:xfrm>
          <a:off x="203127" y="3806067"/>
          <a:ext cx="3926541" cy="27207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Segnaposto testo 12">
            <a:extLst>
              <a:ext uri="{FF2B5EF4-FFF2-40B4-BE49-F238E27FC236}">
                <a16:creationId xmlns:a16="http://schemas.microsoft.com/office/drawing/2014/main" id="{0AF7CFA1-D226-98A2-853A-7CB9C4905DBD}"/>
              </a:ext>
            </a:extLst>
          </p:cNvPr>
          <p:cNvSpPr txBox="1">
            <a:spLocks/>
          </p:cNvSpPr>
          <p:nvPr/>
        </p:nvSpPr>
        <p:spPr>
          <a:xfrm>
            <a:off x="537505" y="1279771"/>
            <a:ext cx="8140330" cy="2059811"/>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1800" kern="1200" baseline="0">
                <a:solidFill>
                  <a:schemeClr val="tx1"/>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14000"/>
              </a:lnSpc>
              <a:spcBef>
                <a:spcPts val="600"/>
              </a:spcBef>
              <a:tabLst>
                <a:tab pos="630555" algn="l"/>
              </a:tabLst>
            </a:pPr>
            <a:r>
              <a:rPr lang="it-IT" sz="2000" b="1" cap="small">
                <a:solidFill>
                  <a:srgbClr val="BE2B0A"/>
                </a:solidFill>
                <a:latin typeface="Calibri" panose="020F0502020204030204" pitchFamily="34" charset="0"/>
                <a:ea typeface="Calibri" panose="020F0502020204030204" pitchFamily="34" charset="0"/>
                <a:cs typeface="Calibri" panose="020F0502020204030204" pitchFamily="34" charset="0"/>
              </a:rPr>
              <a:t>delegata per la scienza aperta e i dati della ricerca</a:t>
            </a:r>
            <a:r>
              <a:rPr lang="it-IT" sz="2000" cap="small">
                <a:solidFill>
                  <a:srgbClr val="BE2B0A"/>
                </a:solidFill>
                <a:latin typeface="Calibri" panose="020F0502020204030204" pitchFamily="34" charset="0"/>
                <a:ea typeface="Calibri" panose="020F0502020204030204" pitchFamily="34" charset="0"/>
                <a:cs typeface="Calibri" panose="020F0502020204030204" pitchFamily="34" charset="0"/>
              </a:rPr>
              <a:t> </a:t>
            </a:r>
          </a:p>
          <a:p>
            <a:pPr marL="342900" indent="-342900">
              <a:lnSpc>
                <a:spcPct val="114000"/>
              </a:lnSpc>
              <a:spcBef>
                <a:spcPts val="600"/>
              </a:spcBef>
              <a:buFont typeface="Wingdings" pitchFamily="2" charset="2"/>
              <a:buChar char="§"/>
              <a:tabLst>
                <a:tab pos="630555" algn="l"/>
              </a:tabLst>
            </a:pPr>
            <a:r>
              <a:rPr lang="it-IT">
                <a:latin typeface="Calibri" panose="020F0502020204030204" pitchFamily="34" charset="0"/>
                <a:ea typeface="Calibri" panose="020F0502020204030204" pitchFamily="34" charset="0"/>
                <a:cs typeface="Calibri" panose="020F0502020204030204" pitchFamily="34" charset="0"/>
              </a:rPr>
              <a:t>Da dicembre 2022, sotto il coordinamento funzionale del </a:t>
            </a:r>
            <a:r>
              <a:rPr lang="it-IT" err="1">
                <a:latin typeface="Calibri" panose="020F0502020204030204" pitchFamily="34" charset="0"/>
                <a:ea typeface="Calibri" panose="020F0502020204030204" pitchFamily="34" charset="0"/>
                <a:cs typeface="Calibri" panose="020F0502020204030204" pitchFamily="34" charset="0"/>
              </a:rPr>
              <a:t>Prorettorato</a:t>
            </a:r>
            <a:r>
              <a:rPr lang="it-IT">
                <a:latin typeface="Calibri" panose="020F0502020204030204" pitchFamily="34" charset="0"/>
                <a:ea typeface="Calibri" panose="020F0502020204030204" pitchFamily="34" charset="0"/>
                <a:cs typeface="Calibri" panose="020F0502020204030204" pitchFamily="34" charset="0"/>
              </a:rPr>
              <a:t> alla Ricerca</a:t>
            </a:r>
          </a:p>
          <a:p>
            <a:pPr marL="342900" indent="-342900">
              <a:lnSpc>
                <a:spcPct val="114000"/>
              </a:lnSpc>
              <a:spcBef>
                <a:spcPts val="600"/>
              </a:spcBef>
              <a:buFont typeface="Wingdings" pitchFamily="2" charset="2"/>
              <a:buChar char="§"/>
              <a:tabLst>
                <a:tab pos="630555" algn="l"/>
              </a:tabLst>
            </a:pPr>
            <a:r>
              <a:rPr lang="it-IT">
                <a:latin typeface="Calibri" panose="020F0502020204030204" pitchFamily="34" charset="0"/>
                <a:cs typeface="Calibri" panose="020F0502020204030204" pitchFamily="34" charset="0"/>
              </a:rPr>
              <a:t>Obiettivo: favorire iniziative per l’accesso libero e senza barriere al sapere generato all’Università di Bologna, attraverso la creazione di percorsi di sensibilizzazione, formazione, supporto e incentivazione ai ricercatori e la partecipazione dell’Ateneo a reti nazionali e internazionali.</a:t>
            </a:r>
          </a:p>
        </p:txBody>
      </p:sp>
      <p:graphicFrame>
        <p:nvGraphicFramePr>
          <p:cNvPr id="15" name="Diagramma 14">
            <a:extLst>
              <a:ext uri="{FF2B5EF4-FFF2-40B4-BE49-F238E27FC236}">
                <a16:creationId xmlns:a16="http://schemas.microsoft.com/office/drawing/2014/main" id="{54325833-B110-C176-79C9-8B4CB8E5437E}"/>
              </a:ext>
            </a:extLst>
          </p:cNvPr>
          <p:cNvGraphicFramePr/>
          <p:nvPr>
            <p:extLst>
              <p:ext uri="{D42A27DB-BD31-4B8C-83A1-F6EECF244321}">
                <p14:modId xmlns:p14="http://schemas.microsoft.com/office/powerpoint/2010/main" val="1767468670"/>
              </p:ext>
            </p:extLst>
          </p:nvPr>
        </p:nvGraphicFramePr>
        <p:xfrm>
          <a:off x="8677835" y="133814"/>
          <a:ext cx="3201591" cy="422234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6" name="Immagine 15">
            <a:extLst>
              <a:ext uri="{FF2B5EF4-FFF2-40B4-BE49-F238E27FC236}">
                <a16:creationId xmlns:a16="http://schemas.microsoft.com/office/drawing/2014/main" id="{0ABE9F12-1E41-486C-83C4-06424775D222}"/>
              </a:ext>
            </a:extLst>
          </p:cNvPr>
          <p:cNvPicPr>
            <a:picLocks noChangeAspect="1"/>
          </p:cNvPicPr>
          <p:nvPr/>
        </p:nvPicPr>
        <p:blipFill>
          <a:blip r:embed="rId12"/>
          <a:stretch>
            <a:fillRect/>
          </a:stretch>
        </p:blipFill>
        <p:spPr>
          <a:xfrm>
            <a:off x="159635" y="6396081"/>
            <a:ext cx="719255" cy="411003"/>
          </a:xfrm>
          <a:prstGeom prst="rect">
            <a:avLst/>
          </a:prstGeom>
        </p:spPr>
      </p:pic>
    </p:spTree>
    <p:extLst>
      <p:ext uri="{BB962C8B-B14F-4D97-AF65-F5344CB8AC3E}">
        <p14:creationId xmlns:p14="http://schemas.microsoft.com/office/powerpoint/2010/main" val="120244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dissolv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dissolv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dissolve">
                                      <p:cBhvr>
                                        <p:cTn id="17" dur="500"/>
                                        <p:tgtEl>
                                          <p:spTgt spid="14">
                                            <p:txEl>
                                              <p:pRg st="1" end="1"/>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14">
                                            <p:txEl>
                                              <p:pRg st="2" end="2"/>
                                            </p:txEl>
                                          </p:spTgt>
                                        </p:tgtEl>
                                        <p:attrNameLst>
                                          <p:attrName>style.visibility</p:attrName>
                                        </p:attrNameLst>
                                      </p:cBhvr>
                                      <p:to>
                                        <p:strVal val="visible"/>
                                      </p:to>
                                    </p:set>
                                    <p:animEffect transition="in" filter="dissolve">
                                      <p:cBhvr>
                                        <p:cTn id="20" dur="500"/>
                                        <p:tgtEl>
                                          <p:spTgt spid="1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dissolv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3">
                                            <p:txEl>
                                              <p:pRg st="1" end="1"/>
                                            </p:txEl>
                                          </p:spTgt>
                                        </p:tgtEl>
                                        <p:attrNameLst>
                                          <p:attrName>style.visibility</p:attrName>
                                        </p:attrNameLst>
                                      </p:cBhvr>
                                      <p:to>
                                        <p:strVal val="visible"/>
                                      </p:to>
                                    </p:set>
                                    <p:animEffect transition="in" filter="dissolve">
                                      <p:cBhvr>
                                        <p:cTn id="30" dur="500"/>
                                        <p:tgtEl>
                                          <p:spTgt spid="13">
                                            <p:txEl>
                                              <p:pRg st="1" end="1"/>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13">
                                            <p:txEl>
                                              <p:pRg st="2" end="2"/>
                                            </p:txEl>
                                          </p:spTgt>
                                        </p:tgtEl>
                                        <p:attrNameLst>
                                          <p:attrName>style.visibility</p:attrName>
                                        </p:attrNameLst>
                                      </p:cBhvr>
                                      <p:to>
                                        <p:strVal val="visible"/>
                                      </p:to>
                                    </p:set>
                                    <p:animEffect transition="in" filter="dissolve">
                                      <p:cBhvr>
                                        <p:cTn id="33" dur="500"/>
                                        <p:tgtEl>
                                          <p:spTgt spid="1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dissolv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Graphic spid="15"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3708B875-6F7D-1ADE-BB2C-83984836DF28}"/>
              </a:ext>
            </a:extLst>
          </p:cNvPr>
          <p:cNvSpPr>
            <a:spLocks noGrp="1"/>
          </p:cNvSpPr>
          <p:nvPr>
            <p:ph type="body" sz="quarter" idx="10"/>
          </p:nvPr>
        </p:nvSpPr>
        <p:spPr/>
        <p:txBody>
          <a:bodyPr/>
          <a:lstStyle/>
          <a:p>
            <a:r>
              <a:rPr lang="it-IT" sz="3600" b="0">
                <a:solidFill>
                  <a:srgbClr val="C00000"/>
                </a:solidFill>
                <a:latin typeface="Calibri" panose="020F0502020204030204" pitchFamily="34" charset="0"/>
                <a:cs typeface="Calibri" panose="020F0502020204030204" pitchFamily="34" charset="0"/>
              </a:rPr>
              <a:t>I dati della ricerca: un tassello fondamentale</a:t>
            </a:r>
          </a:p>
        </p:txBody>
      </p:sp>
      <p:pic>
        <p:nvPicPr>
          <p:cNvPr id="6" name="Immagine 5" descr="Immagine che contiene ruota, strumento ad arco, stoviglie&#10;&#10;Descrizione generata automaticamente">
            <a:extLst>
              <a:ext uri="{FF2B5EF4-FFF2-40B4-BE49-F238E27FC236}">
                <a16:creationId xmlns:a16="http://schemas.microsoft.com/office/drawing/2014/main" id="{2E8C3FB2-DEC3-3BC2-512B-121444823929}"/>
              </a:ext>
            </a:extLst>
          </p:cNvPr>
          <p:cNvPicPr>
            <a:picLocks noChangeAspect="1"/>
          </p:cNvPicPr>
          <p:nvPr/>
        </p:nvPicPr>
        <p:blipFill>
          <a:blip r:embed="rId3"/>
          <a:stretch>
            <a:fillRect/>
          </a:stretch>
        </p:blipFill>
        <p:spPr>
          <a:xfrm rot="20667947">
            <a:off x="8683620" y="517130"/>
            <a:ext cx="3024980" cy="2117486"/>
          </a:xfrm>
          <a:prstGeom prst="rect">
            <a:avLst/>
          </a:prstGeom>
        </p:spPr>
      </p:pic>
      <p:grpSp>
        <p:nvGrpSpPr>
          <p:cNvPr id="24" name="Gruppo 23">
            <a:extLst>
              <a:ext uri="{FF2B5EF4-FFF2-40B4-BE49-F238E27FC236}">
                <a16:creationId xmlns:a16="http://schemas.microsoft.com/office/drawing/2014/main" id="{5DC3B222-A1BD-43BF-5482-9B5E5A56D253}"/>
              </a:ext>
            </a:extLst>
          </p:cNvPr>
          <p:cNvGrpSpPr>
            <a:grpSpLocks noChangeAspect="1"/>
          </p:cNvGrpSpPr>
          <p:nvPr/>
        </p:nvGrpSpPr>
        <p:grpSpPr>
          <a:xfrm>
            <a:off x="843326" y="4827415"/>
            <a:ext cx="7159067" cy="1548000"/>
            <a:chOff x="1330358" y="3001790"/>
            <a:chExt cx="6771474" cy="1464191"/>
          </a:xfrm>
        </p:grpSpPr>
        <p:pic>
          <p:nvPicPr>
            <p:cNvPr id="19" name="Segnaposto contenuto 14" descr="Immagine che contiene testo&#10;&#10;Descrizione generata automaticamente">
              <a:extLst>
                <a:ext uri="{FF2B5EF4-FFF2-40B4-BE49-F238E27FC236}">
                  <a16:creationId xmlns:a16="http://schemas.microsoft.com/office/drawing/2014/main" id="{0F8581CB-789F-658B-7CF8-4C54430E7B9A}"/>
                </a:ext>
              </a:extLst>
            </p:cNvPr>
            <p:cNvPicPr>
              <a:picLocks noChangeAspect="1"/>
            </p:cNvPicPr>
            <p:nvPr/>
          </p:nvPicPr>
          <p:blipFill rotWithShape="1">
            <a:blip r:embed="rId4"/>
            <a:srcRect b="45182"/>
            <a:stretch/>
          </p:blipFill>
          <p:spPr>
            <a:xfrm>
              <a:off x="1330358" y="3001790"/>
              <a:ext cx="6771474" cy="867845"/>
            </a:xfrm>
            <a:prstGeom prst="rect">
              <a:avLst/>
            </a:prstGeom>
            <a:ln>
              <a:noFill/>
            </a:ln>
            <a:effectLst>
              <a:outerShdw blurRad="292100" dist="139700" dir="2700000" algn="tl" rotWithShape="0">
                <a:srgbClr val="333333">
                  <a:alpha val="65000"/>
                </a:srgbClr>
              </a:outerShdw>
            </a:effectLst>
          </p:spPr>
        </p:pic>
        <p:pic>
          <p:nvPicPr>
            <p:cNvPr id="20" name="Immagine 19" descr="Immagine che contiene testo&#10;&#10;Descrizione generata automaticamente">
              <a:extLst>
                <a:ext uri="{FF2B5EF4-FFF2-40B4-BE49-F238E27FC236}">
                  <a16:creationId xmlns:a16="http://schemas.microsoft.com/office/drawing/2014/main" id="{CA4D340E-B659-BBD3-2C98-DAC071E8774D}"/>
                </a:ext>
              </a:extLst>
            </p:cNvPr>
            <p:cNvPicPr>
              <a:picLocks noChangeAspect="1"/>
            </p:cNvPicPr>
            <p:nvPr/>
          </p:nvPicPr>
          <p:blipFill rotWithShape="1">
            <a:blip r:embed="rId5"/>
            <a:srcRect t="70126" b="11645"/>
            <a:stretch/>
          </p:blipFill>
          <p:spPr>
            <a:xfrm>
              <a:off x="1330358" y="3982030"/>
              <a:ext cx="6771474" cy="483951"/>
            </a:xfrm>
            <a:prstGeom prst="rect">
              <a:avLst/>
            </a:prstGeom>
            <a:ln>
              <a:noFill/>
            </a:ln>
            <a:effectLst>
              <a:outerShdw blurRad="292100" dist="139700" dir="2700000" algn="tl" rotWithShape="0">
                <a:srgbClr val="333333">
                  <a:alpha val="65000"/>
                </a:srgbClr>
              </a:outerShdw>
            </a:effectLst>
          </p:spPr>
        </p:pic>
      </p:grpSp>
      <p:sp>
        <p:nvSpPr>
          <p:cNvPr id="5" name="Rettangolo 4">
            <a:extLst>
              <a:ext uri="{FF2B5EF4-FFF2-40B4-BE49-F238E27FC236}">
                <a16:creationId xmlns:a16="http://schemas.microsoft.com/office/drawing/2014/main" id="{225D7B1B-2AEC-008C-E1BE-DF6B78AF549F}"/>
              </a:ext>
            </a:extLst>
          </p:cNvPr>
          <p:cNvSpPr/>
          <p:nvPr/>
        </p:nvSpPr>
        <p:spPr>
          <a:xfrm>
            <a:off x="527051" y="1256585"/>
            <a:ext cx="7642914" cy="2113983"/>
          </a:xfrm>
          <a:prstGeom prst="rect">
            <a:avLst/>
          </a:prstGeom>
        </p:spPr>
        <p:txBody>
          <a:bodyPr/>
          <a:lstStyle/>
          <a:p>
            <a:pPr marL="285750" indent="-285750">
              <a:lnSpc>
                <a:spcPct val="114000"/>
              </a:lnSpc>
              <a:buFont typeface="Wingdings" pitchFamily="2" charset="2"/>
              <a:buChar char="§"/>
            </a:pPr>
            <a:r>
              <a:rPr lang="it-IT" baseline="0"/>
              <a:t>L'Alma Mater riconosce</a:t>
            </a:r>
            <a:r>
              <a:rPr lang="it-IT"/>
              <a:t> il </a:t>
            </a:r>
            <a:r>
              <a:rPr lang="it-IT" b="1"/>
              <a:t>ruolo strategico </a:t>
            </a:r>
            <a:r>
              <a:rPr lang="it-IT" baseline="0"/>
              <a:t>dei dati per migliorare sensibilmente la </a:t>
            </a:r>
            <a:r>
              <a:rPr lang="it-IT" b="1" baseline="0"/>
              <a:t>qualità della ricerca</a:t>
            </a:r>
            <a:r>
              <a:rPr lang="it-IT" baseline="0"/>
              <a:t>, in termini di trasparenza e accessibilità, e il suo </a:t>
            </a:r>
            <a:r>
              <a:rPr lang="it-IT" b="1" baseline="0"/>
              <a:t>impatto</a:t>
            </a:r>
            <a:r>
              <a:rPr lang="it-IT" baseline="0"/>
              <a:t>, in termini di disseminazione e valorizzazione.</a:t>
            </a:r>
          </a:p>
          <a:p>
            <a:pPr marL="742950" lvl="1" indent="-285750">
              <a:lnSpc>
                <a:spcPct val="114000"/>
              </a:lnSpc>
              <a:spcBef>
                <a:spcPts val="600"/>
              </a:spcBef>
              <a:buFont typeface="Wingdings" pitchFamily="2" charset="2"/>
              <a:buChar char="§"/>
            </a:pPr>
            <a:r>
              <a:rPr lang="it-IT" sz="1600">
                <a:latin typeface="Calibri" panose="020F0502020204030204" pitchFamily="34" charset="0"/>
                <a:cs typeface="Calibri" panose="020F0502020204030204" pitchFamily="34" charset="0"/>
              </a:rPr>
              <a:t>«Openness of research, and results that are verifiable and reproducible where applicable, strongly contribute to quality.» (</a:t>
            </a:r>
            <a:r>
              <a:rPr lang="it-IT" sz="1600">
                <a:latin typeface="Calibri" panose="020F0502020204030204" pitchFamily="34" charset="0"/>
                <a:cs typeface="Calibri" panose="020F0502020204030204" pitchFamily="34" charset="0"/>
                <a:hlinkClick r:id="rId6"/>
              </a:rPr>
              <a:t>COARA's </a:t>
            </a:r>
            <a:r>
              <a:rPr lang="it-IT" sz="1600" i="1">
                <a:latin typeface="Calibri" panose="020F0502020204030204" pitchFamily="34" charset="0"/>
                <a:cs typeface="Calibri" panose="020F0502020204030204" pitchFamily="34" charset="0"/>
                <a:hlinkClick r:id="rId6"/>
              </a:rPr>
              <a:t>Agreement</a:t>
            </a:r>
            <a:r>
              <a:rPr lang="it-IT" sz="1600">
                <a:latin typeface="Calibri" panose="020F0502020204030204" pitchFamily="34" charset="0"/>
                <a:cs typeface="Calibri" panose="020F0502020204030204" pitchFamily="34" charset="0"/>
              </a:rPr>
              <a:t>)</a:t>
            </a:r>
            <a:endParaRPr lang="it-IT" sz="1600" baseline="0"/>
          </a:p>
          <a:p>
            <a:pPr marL="742950" lvl="1" indent="-285750">
              <a:lnSpc>
                <a:spcPct val="114000"/>
              </a:lnSpc>
              <a:buFont typeface="Wingdings" pitchFamily="2" charset="2"/>
              <a:buChar char="§"/>
            </a:pPr>
            <a:r>
              <a:rPr lang="it-IT" sz="1600">
                <a:latin typeface="Calibri" panose="020F0502020204030204" pitchFamily="34" charset="0"/>
                <a:cs typeface="Calibri" panose="020F0502020204030204" pitchFamily="34" charset="0"/>
              </a:rPr>
              <a:t>«[…] </a:t>
            </a:r>
            <a:r>
              <a:rPr lang="it-IT" sz="1600"/>
              <a:t>contribuire alla realizzazione del paradigma dei dati FAIR nel sistema ricerca italiano […]</a:t>
            </a:r>
            <a:r>
              <a:rPr lang="it-IT" sz="1600">
                <a:latin typeface="Calibri" panose="020F0502020204030204" pitchFamily="34" charset="0"/>
                <a:cs typeface="Calibri" panose="020F0502020204030204" pitchFamily="34" charset="0"/>
              </a:rPr>
              <a:t>» (tra gli obiettivi del </a:t>
            </a:r>
            <a:r>
              <a:rPr lang="it-IT" sz="1600" i="1">
                <a:latin typeface="Calibri" panose="020F0502020204030204" pitchFamily="34" charset="0"/>
                <a:cs typeface="Calibri" panose="020F0502020204030204" pitchFamily="34" charset="0"/>
                <a:hlinkClick r:id="rId7"/>
              </a:rPr>
              <a:t>Piano Nazionale per la Scienza Aperta</a:t>
            </a:r>
            <a:r>
              <a:rPr lang="it-IT" sz="1600">
                <a:latin typeface="Calibri" panose="020F0502020204030204" pitchFamily="34" charset="0"/>
                <a:cs typeface="Calibri" panose="020F0502020204030204" pitchFamily="34" charset="0"/>
              </a:rPr>
              <a:t>)</a:t>
            </a:r>
            <a:endParaRPr lang="it-IT" sz="1600" baseline="0"/>
          </a:p>
          <a:p>
            <a:pPr marL="285750" lvl="0" indent="-285750">
              <a:lnSpc>
                <a:spcPct val="114000"/>
              </a:lnSpc>
              <a:buFont typeface="Wingdings" pitchFamily="2" charset="2"/>
              <a:buChar char="§"/>
            </a:pPr>
            <a:endParaRPr lang="it-IT" baseline="0"/>
          </a:p>
          <a:p>
            <a:pPr marL="285750" lvl="0" indent="-285750">
              <a:lnSpc>
                <a:spcPct val="114000"/>
              </a:lnSpc>
              <a:buFont typeface="Wingdings" pitchFamily="2" charset="2"/>
              <a:buChar char="§"/>
            </a:pPr>
            <a:r>
              <a:rPr lang="it-IT" baseline="0"/>
              <a:t>Per questo si propone di </a:t>
            </a:r>
            <a:r>
              <a:rPr lang="it-IT" b="1" baseline="0"/>
              <a:t>sensibilizzare</a:t>
            </a:r>
            <a:r>
              <a:rPr lang="it-IT" baseline="0"/>
              <a:t> i propri ricercatori sull'importanza della gestione FAIR dei dati, di fornire loro </a:t>
            </a:r>
            <a:r>
              <a:rPr lang="it-IT" b="1" baseline="0"/>
              <a:t>supporto</a:t>
            </a:r>
            <a:r>
              <a:rPr lang="it-IT" baseline="0"/>
              <a:t> e </a:t>
            </a:r>
            <a:r>
              <a:rPr lang="it-IT" b="1" baseline="0"/>
              <a:t>formazione</a:t>
            </a:r>
            <a:r>
              <a:rPr lang="it-IT" baseline="0"/>
              <a:t> sulle pratiche di FAIRificazione dei dati.</a:t>
            </a:r>
            <a:endParaRPr lang="it-IT" b="1">
              <a:solidFill>
                <a:srgbClr val="C00000"/>
              </a:solidFill>
            </a:endParaRPr>
          </a:p>
        </p:txBody>
      </p:sp>
      <p:graphicFrame>
        <p:nvGraphicFramePr>
          <p:cNvPr id="28" name="Diagramma 27">
            <a:extLst>
              <a:ext uri="{FF2B5EF4-FFF2-40B4-BE49-F238E27FC236}">
                <a16:creationId xmlns:a16="http://schemas.microsoft.com/office/drawing/2014/main" id="{73C7A20C-1CF4-4207-9D1D-498B7D24117E}"/>
              </a:ext>
            </a:extLst>
          </p:cNvPr>
          <p:cNvGraphicFramePr/>
          <p:nvPr>
            <p:extLst>
              <p:ext uri="{D42A27DB-BD31-4B8C-83A1-F6EECF244321}">
                <p14:modId xmlns:p14="http://schemas.microsoft.com/office/powerpoint/2010/main" val="3989013231"/>
              </p:ext>
            </p:extLst>
          </p:nvPr>
        </p:nvGraphicFramePr>
        <p:xfrm>
          <a:off x="8002393" y="3422277"/>
          <a:ext cx="3619114" cy="285026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3" name="Immagine 12">
            <a:extLst>
              <a:ext uri="{FF2B5EF4-FFF2-40B4-BE49-F238E27FC236}">
                <a16:creationId xmlns:a16="http://schemas.microsoft.com/office/drawing/2014/main" id="{4F23FDC3-8D69-443E-9762-3C5939DFA1CD}"/>
              </a:ext>
            </a:extLst>
          </p:cNvPr>
          <p:cNvPicPr>
            <a:picLocks noChangeAspect="1"/>
          </p:cNvPicPr>
          <p:nvPr/>
        </p:nvPicPr>
        <p:blipFill>
          <a:blip r:embed="rId13"/>
          <a:stretch>
            <a:fillRect/>
          </a:stretch>
        </p:blipFill>
        <p:spPr>
          <a:xfrm>
            <a:off x="159635" y="6396081"/>
            <a:ext cx="719255" cy="411003"/>
          </a:xfrm>
          <a:prstGeom prst="rect">
            <a:avLst/>
          </a:prstGeom>
        </p:spPr>
      </p:pic>
    </p:spTree>
    <p:extLst>
      <p:ext uri="{BB962C8B-B14F-4D97-AF65-F5344CB8AC3E}">
        <p14:creationId xmlns:p14="http://schemas.microsoft.com/office/powerpoint/2010/main" val="86062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dissolve">
                                      <p:cBhvr>
                                        <p:cTn id="12" dur="500"/>
                                        <p:tgtEl>
                                          <p:spTgt spid="5">
                                            <p:txEl>
                                              <p:pRg st="4" end="4"/>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dissolv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3"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strips(upRight)">
                                      <p:cBhvr>
                                        <p:cTn id="20"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8"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testo 1">
            <a:extLst>
              <a:ext uri="{FF2B5EF4-FFF2-40B4-BE49-F238E27FC236}">
                <a16:creationId xmlns:a16="http://schemas.microsoft.com/office/drawing/2014/main" id="{29D9083D-E81E-4123-8DAB-8E5E0249D593}"/>
              </a:ext>
            </a:extLst>
          </p:cNvPr>
          <p:cNvSpPr>
            <a:spLocks noGrp="1"/>
          </p:cNvSpPr>
          <p:nvPr>
            <p:ph type="body" sz="quarter" idx="10"/>
          </p:nvPr>
        </p:nvSpPr>
        <p:spPr>
          <a:xfrm>
            <a:off x="527051" y="476674"/>
            <a:ext cx="11233149" cy="648071"/>
          </a:xfrm>
        </p:spPr>
        <p:txBody>
          <a:bodyPr/>
          <a:lstStyle/>
          <a:p>
            <a:r>
              <a:rPr lang="it-IT" sz="3600" b="0"/>
              <a:t>Il panorama della ricerca dell’Università di Bologna</a:t>
            </a:r>
          </a:p>
        </p:txBody>
      </p:sp>
      <p:pic>
        <p:nvPicPr>
          <p:cNvPr id="13" name="Immagine 12">
            <a:extLst>
              <a:ext uri="{FF2B5EF4-FFF2-40B4-BE49-F238E27FC236}">
                <a16:creationId xmlns:a16="http://schemas.microsoft.com/office/drawing/2014/main" id="{CFDE7F8F-21EF-47E3-871E-9A686CC1C487}"/>
              </a:ext>
            </a:extLst>
          </p:cNvPr>
          <p:cNvPicPr>
            <a:picLocks noChangeAspect="1"/>
          </p:cNvPicPr>
          <p:nvPr/>
        </p:nvPicPr>
        <p:blipFill rotWithShape="1">
          <a:blip r:embed="rId2"/>
          <a:srcRect l="55051" t="50442" r="14827" b="10611"/>
          <a:stretch/>
        </p:blipFill>
        <p:spPr>
          <a:xfrm>
            <a:off x="1351966" y="3717032"/>
            <a:ext cx="8848490" cy="3070222"/>
          </a:xfrm>
          <a:prstGeom prst="rect">
            <a:avLst/>
          </a:prstGeom>
        </p:spPr>
      </p:pic>
      <p:pic>
        <p:nvPicPr>
          <p:cNvPr id="4" name="Immagine 3">
            <a:extLst>
              <a:ext uri="{FF2B5EF4-FFF2-40B4-BE49-F238E27FC236}">
                <a16:creationId xmlns:a16="http://schemas.microsoft.com/office/drawing/2014/main" id="{2E499FC5-6426-4039-AFA6-BC20BDCDAB8B}"/>
              </a:ext>
            </a:extLst>
          </p:cNvPr>
          <p:cNvPicPr>
            <a:picLocks noChangeAspect="1"/>
          </p:cNvPicPr>
          <p:nvPr/>
        </p:nvPicPr>
        <p:blipFill>
          <a:blip r:embed="rId3"/>
          <a:stretch>
            <a:fillRect/>
          </a:stretch>
        </p:blipFill>
        <p:spPr>
          <a:xfrm>
            <a:off x="660276" y="997586"/>
            <a:ext cx="6444530" cy="2494923"/>
          </a:xfrm>
          <a:prstGeom prst="rect">
            <a:avLst/>
          </a:prstGeom>
        </p:spPr>
      </p:pic>
      <p:pic>
        <p:nvPicPr>
          <p:cNvPr id="10" name="Immagine 9">
            <a:extLst>
              <a:ext uri="{FF2B5EF4-FFF2-40B4-BE49-F238E27FC236}">
                <a16:creationId xmlns:a16="http://schemas.microsoft.com/office/drawing/2014/main" id="{E5B142ED-3538-4149-8E73-B795B8BA46D9}"/>
              </a:ext>
            </a:extLst>
          </p:cNvPr>
          <p:cNvPicPr>
            <a:picLocks noChangeAspect="1"/>
          </p:cNvPicPr>
          <p:nvPr/>
        </p:nvPicPr>
        <p:blipFill rotWithShape="1">
          <a:blip r:embed="rId2"/>
          <a:srcRect l="55315" t="18500" r="14563" b="53633"/>
          <a:stretch/>
        </p:blipFill>
        <p:spPr>
          <a:xfrm>
            <a:off x="6300292" y="2732559"/>
            <a:ext cx="5339878" cy="1389412"/>
          </a:xfrm>
          <a:prstGeom prst="rect">
            <a:avLst/>
          </a:prstGeom>
          <a:ln>
            <a:noFill/>
          </a:ln>
          <a:effectLst>
            <a:outerShdw blurRad="292100" dist="139700" dir="2700000" algn="tl" rotWithShape="0">
              <a:srgbClr val="333333">
                <a:alpha val="65000"/>
              </a:srgbClr>
            </a:outerShdw>
          </a:effectLst>
        </p:spPr>
      </p:pic>
      <p:pic>
        <p:nvPicPr>
          <p:cNvPr id="7" name="Immagine 6">
            <a:extLst>
              <a:ext uri="{FF2B5EF4-FFF2-40B4-BE49-F238E27FC236}">
                <a16:creationId xmlns:a16="http://schemas.microsoft.com/office/drawing/2014/main" id="{892673B8-4D9F-4C0D-ABC7-73536A0198AD}"/>
              </a:ext>
            </a:extLst>
          </p:cNvPr>
          <p:cNvPicPr>
            <a:picLocks noChangeAspect="1"/>
          </p:cNvPicPr>
          <p:nvPr/>
        </p:nvPicPr>
        <p:blipFill>
          <a:blip r:embed="rId4"/>
          <a:stretch>
            <a:fillRect/>
          </a:stretch>
        </p:blipFill>
        <p:spPr>
          <a:xfrm>
            <a:off x="159635" y="6396081"/>
            <a:ext cx="719255" cy="411003"/>
          </a:xfrm>
          <a:prstGeom prst="rect">
            <a:avLst/>
          </a:prstGeom>
        </p:spPr>
      </p:pic>
    </p:spTree>
    <p:extLst>
      <p:ext uri="{BB962C8B-B14F-4D97-AF65-F5344CB8AC3E}">
        <p14:creationId xmlns:p14="http://schemas.microsoft.com/office/powerpoint/2010/main" val="3098333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8C88717D-CC99-4B04-BCE5-D3EB7B5F9938}"/>
              </a:ext>
            </a:extLst>
          </p:cNvPr>
          <p:cNvSpPr txBox="1"/>
          <p:nvPr/>
        </p:nvSpPr>
        <p:spPr>
          <a:xfrm>
            <a:off x="415950" y="4696261"/>
            <a:ext cx="11161240"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Esperto di dominio</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Professionista competente nella pianificazione e gestione responsabile dei dati durante tutto il ciclo di vita</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it-IT" dirty="0">
                <a:solidFill>
                  <a:prstClr val="black"/>
                </a:solidFill>
                <a:latin typeface="Calibri"/>
              </a:rPr>
              <a:t>Assegnista di ricerca</a:t>
            </a: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Punto di contatto unico per ricevere indicazioni sulla gestione dei dati della ricerca</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Servizio centralizzato presso l’Area della Ricerca</a:t>
            </a:r>
          </a:p>
        </p:txBody>
      </p:sp>
      <p:sp>
        <p:nvSpPr>
          <p:cNvPr id="7" name="Segnaposto testo 1">
            <a:extLst>
              <a:ext uri="{FF2B5EF4-FFF2-40B4-BE49-F238E27FC236}">
                <a16:creationId xmlns:a16="http://schemas.microsoft.com/office/drawing/2014/main" id="{151BFF26-A4D5-4C05-90E5-DD4EC0F4F5AA}"/>
              </a:ext>
            </a:extLst>
          </p:cNvPr>
          <p:cNvSpPr>
            <a:spLocks noGrp="1"/>
          </p:cNvSpPr>
          <p:nvPr>
            <p:ph type="body" sz="quarter" idx="10"/>
          </p:nvPr>
        </p:nvSpPr>
        <p:spPr>
          <a:xfrm>
            <a:off x="475792" y="476673"/>
            <a:ext cx="11041557" cy="648071"/>
          </a:xfrm>
        </p:spPr>
        <p:txBody>
          <a:bodyPr/>
          <a:lstStyle/>
          <a:p>
            <a:r>
              <a:rPr lang="it-IT" sz="3600" b="0"/>
              <a:t>Data Steward @Unibo</a:t>
            </a:r>
          </a:p>
        </p:txBody>
      </p:sp>
      <p:pic>
        <p:nvPicPr>
          <p:cNvPr id="9" name="Immagine 8">
            <a:extLst>
              <a:ext uri="{FF2B5EF4-FFF2-40B4-BE49-F238E27FC236}">
                <a16:creationId xmlns:a16="http://schemas.microsoft.com/office/drawing/2014/main" id="{2763917F-5CBF-4724-995F-6AA4262F07AF}"/>
              </a:ext>
            </a:extLst>
          </p:cNvPr>
          <p:cNvPicPr>
            <a:picLocks noChangeAspect="1"/>
          </p:cNvPicPr>
          <p:nvPr/>
        </p:nvPicPr>
        <p:blipFill>
          <a:blip r:embed="rId2"/>
          <a:stretch>
            <a:fillRect/>
          </a:stretch>
        </p:blipFill>
        <p:spPr>
          <a:xfrm>
            <a:off x="563774" y="1767482"/>
            <a:ext cx="6107402" cy="2128106"/>
          </a:xfrm>
          <a:prstGeom prst="rect">
            <a:avLst/>
          </a:prstGeom>
        </p:spPr>
      </p:pic>
      <p:pic>
        <p:nvPicPr>
          <p:cNvPr id="3" name="Immagine 2">
            <a:extLst>
              <a:ext uri="{FF2B5EF4-FFF2-40B4-BE49-F238E27FC236}">
                <a16:creationId xmlns:a16="http://schemas.microsoft.com/office/drawing/2014/main" id="{C02F551E-3041-468D-A964-B801D8547A14}"/>
              </a:ext>
            </a:extLst>
          </p:cNvPr>
          <p:cNvPicPr>
            <a:picLocks noChangeAspect="1"/>
          </p:cNvPicPr>
          <p:nvPr/>
        </p:nvPicPr>
        <p:blipFill>
          <a:blip r:embed="rId3"/>
          <a:stretch>
            <a:fillRect/>
          </a:stretch>
        </p:blipFill>
        <p:spPr>
          <a:xfrm>
            <a:off x="6592738" y="800708"/>
            <a:ext cx="5812866" cy="3878149"/>
          </a:xfrm>
          <a:prstGeom prst="rect">
            <a:avLst/>
          </a:prstGeom>
        </p:spPr>
      </p:pic>
      <p:pic>
        <p:nvPicPr>
          <p:cNvPr id="8" name="Immagine 7">
            <a:extLst>
              <a:ext uri="{FF2B5EF4-FFF2-40B4-BE49-F238E27FC236}">
                <a16:creationId xmlns:a16="http://schemas.microsoft.com/office/drawing/2014/main" id="{D954730F-F7E0-47DE-B39A-774E7B077F77}"/>
              </a:ext>
            </a:extLst>
          </p:cNvPr>
          <p:cNvPicPr>
            <a:picLocks noChangeAspect="1"/>
          </p:cNvPicPr>
          <p:nvPr/>
        </p:nvPicPr>
        <p:blipFill>
          <a:blip r:embed="rId4"/>
          <a:stretch>
            <a:fillRect/>
          </a:stretch>
        </p:blipFill>
        <p:spPr>
          <a:xfrm>
            <a:off x="159635" y="6396081"/>
            <a:ext cx="719255" cy="411003"/>
          </a:xfrm>
          <a:prstGeom prst="rect">
            <a:avLst/>
          </a:prstGeom>
        </p:spPr>
      </p:pic>
    </p:spTree>
    <p:extLst>
      <p:ext uri="{BB962C8B-B14F-4D97-AF65-F5344CB8AC3E}">
        <p14:creationId xmlns:p14="http://schemas.microsoft.com/office/powerpoint/2010/main" val="860246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testo 1">
            <a:extLst>
              <a:ext uri="{FF2B5EF4-FFF2-40B4-BE49-F238E27FC236}">
                <a16:creationId xmlns:a16="http://schemas.microsoft.com/office/drawing/2014/main" id="{29D9083D-E81E-4123-8DAB-8E5E0249D593}"/>
              </a:ext>
            </a:extLst>
          </p:cNvPr>
          <p:cNvSpPr>
            <a:spLocks noGrp="1"/>
          </p:cNvSpPr>
          <p:nvPr>
            <p:ph type="body" sz="quarter" idx="10"/>
          </p:nvPr>
        </p:nvSpPr>
        <p:spPr>
          <a:xfrm>
            <a:off x="527051" y="476674"/>
            <a:ext cx="11233149" cy="648071"/>
          </a:xfrm>
        </p:spPr>
        <p:txBody>
          <a:bodyPr/>
          <a:lstStyle/>
          <a:p>
            <a:r>
              <a:rPr lang="it-IT" sz="3600" b="0"/>
              <a:t>Area della Ricerca @Unibo: supporto trasversale</a:t>
            </a:r>
          </a:p>
        </p:txBody>
      </p:sp>
      <p:pic>
        <p:nvPicPr>
          <p:cNvPr id="10" name="Immagine 9">
            <a:extLst>
              <a:ext uri="{FF2B5EF4-FFF2-40B4-BE49-F238E27FC236}">
                <a16:creationId xmlns:a16="http://schemas.microsoft.com/office/drawing/2014/main" id="{1CF8CBC8-5BFD-454A-A552-AB73CF67E0BD}"/>
              </a:ext>
            </a:extLst>
          </p:cNvPr>
          <p:cNvPicPr>
            <a:picLocks noChangeAspect="1"/>
          </p:cNvPicPr>
          <p:nvPr/>
        </p:nvPicPr>
        <p:blipFill>
          <a:blip r:embed="rId2"/>
          <a:stretch>
            <a:fillRect/>
          </a:stretch>
        </p:blipFill>
        <p:spPr>
          <a:xfrm>
            <a:off x="475792" y="1489264"/>
            <a:ext cx="6392806" cy="4556924"/>
          </a:xfrm>
          <a:prstGeom prst="rect">
            <a:avLst/>
          </a:prstGeom>
        </p:spPr>
      </p:pic>
      <p:sp>
        <p:nvSpPr>
          <p:cNvPr id="11" name="Segnaposto testo 2">
            <a:extLst>
              <a:ext uri="{FF2B5EF4-FFF2-40B4-BE49-F238E27FC236}">
                <a16:creationId xmlns:a16="http://schemas.microsoft.com/office/drawing/2014/main" id="{C6F597F7-DE2F-4354-ABC4-76E4E9071190}"/>
              </a:ext>
            </a:extLst>
          </p:cNvPr>
          <p:cNvSpPr>
            <a:spLocks noGrp="1"/>
          </p:cNvSpPr>
          <p:nvPr>
            <p:ph type="body" sz="quarter" idx="11"/>
          </p:nvPr>
        </p:nvSpPr>
        <p:spPr>
          <a:xfrm>
            <a:off x="7428321" y="2106397"/>
            <a:ext cx="3827283" cy="1872208"/>
          </a:xfrm>
        </p:spPr>
        <p:txBody>
          <a:bodyPr lIns="91440" tIns="45720" rIns="91440" bIns="45720" anchor="t"/>
          <a:lstStyle/>
          <a:p>
            <a:pPr marL="285750" indent="-285750">
              <a:buFont typeface="Wingdings"/>
              <a:buChar char="q"/>
            </a:pPr>
            <a:r>
              <a:rPr lang="it-IT" b="1"/>
              <a:t>Aumentare le opportunità e le risorse </a:t>
            </a:r>
            <a:r>
              <a:rPr lang="it-IT"/>
              <a:t>per la ricerca </a:t>
            </a:r>
          </a:p>
          <a:p>
            <a:pPr marL="285750" indent="-285750">
              <a:buFont typeface="Wingdings"/>
              <a:buChar char="q"/>
            </a:pPr>
            <a:endParaRPr lang="it-IT"/>
          </a:p>
          <a:p>
            <a:pPr marL="285750" indent="-285750">
              <a:buFont typeface="Wingdings"/>
              <a:buChar char="q"/>
            </a:pPr>
            <a:r>
              <a:rPr lang="it-IT" b="1"/>
              <a:t>Supportare</a:t>
            </a:r>
            <a:r>
              <a:rPr lang="it-IT"/>
              <a:t> i docenti e i ricercatori a cogliere le opportunità dei finanziamenti per la ricerca</a:t>
            </a:r>
          </a:p>
          <a:p>
            <a:pPr marL="285750" indent="-285750">
              <a:buFont typeface="Wingdings"/>
              <a:buChar char="q"/>
            </a:pPr>
            <a:endParaRPr lang="it-IT">
              <a:cs typeface="Calibri"/>
            </a:endParaRPr>
          </a:p>
          <a:p>
            <a:pPr marL="285750" indent="-285750">
              <a:buFont typeface="Wingdings"/>
              <a:buChar char="q"/>
            </a:pPr>
            <a:r>
              <a:rPr lang="it-IT"/>
              <a:t>In stretta </a:t>
            </a:r>
            <a:r>
              <a:rPr lang="it-IT" b="1"/>
              <a:t>collaborazione</a:t>
            </a:r>
            <a:r>
              <a:rPr lang="it-IT"/>
              <a:t> con le Strutture e con le Aree dell’Amministrazione</a:t>
            </a:r>
            <a:endParaRPr lang="it-IT">
              <a:cs typeface="Calibri"/>
            </a:endParaRPr>
          </a:p>
          <a:p>
            <a:pPr marL="285750" indent="-285750">
              <a:buFont typeface="Wingdings"/>
              <a:buChar char="q"/>
            </a:pPr>
            <a:endParaRPr lang="it-IT">
              <a:cs typeface="Calibri"/>
            </a:endParaRPr>
          </a:p>
        </p:txBody>
      </p:sp>
      <p:sp>
        <p:nvSpPr>
          <p:cNvPr id="12" name="CasellaDiTesto 11">
            <a:extLst>
              <a:ext uri="{FF2B5EF4-FFF2-40B4-BE49-F238E27FC236}">
                <a16:creationId xmlns:a16="http://schemas.microsoft.com/office/drawing/2014/main" id="{00D324F1-9AD3-4450-A547-31B90146C600}"/>
              </a:ext>
            </a:extLst>
          </p:cNvPr>
          <p:cNvSpPr txBox="1"/>
          <p:nvPr/>
        </p:nvSpPr>
        <p:spPr>
          <a:xfrm>
            <a:off x="2049238" y="3429172"/>
            <a:ext cx="15192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a:ln>
                  <a:noFill/>
                </a:ln>
                <a:solidFill>
                  <a:prstClr val="black"/>
                </a:solidFill>
                <a:effectLst/>
                <a:uLnTx/>
                <a:uFillTx/>
                <a:latin typeface="Calibri"/>
                <a:ea typeface="+mn-ea"/>
                <a:cs typeface="+mn-cs"/>
              </a:rPr>
              <a:t>Project lifecycle</a:t>
            </a:r>
          </a:p>
        </p:txBody>
      </p:sp>
      <p:pic>
        <p:nvPicPr>
          <p:cNvPr id="6" name="Immagine 5">
            <a:extLst>
              <a:ext uri="{FF2B5EF4-FFF2-40B4-BE49-F238E27FC236}">
                <a16:creationId xmlns:a16="http://schemas.microsoft.com/office/drawing/2014/main" id="{A918EC85-7751-4AD1-BB85-2AD6F0E2380A}"/>
              </a:ext>
            </a:extLst>
          </p:cNvPr>
          <p:cNvPicPr>
            <a:picLocks noChangeAspect="1"/>
          </p:cNvPicPr>
          <p:nvPr/>
        </p:nvPicPr>
        <p:blipFill>
          <a:blip r:embed="rId3"/>
          <a:stretch>
            <a:fillRect/>
          </a:stretch>
        </p:blipFill>
        <p:spPr>
          <a:xfrm>
            <a:off x="159635" y="6396081"/>
            <a:ext cx="719255" cy="411003"/>
          </a:xfrm>
          <a:prstGeom prst="rect">
            <a:avLst/>
          </a:prstGeom>
        </p:spPr>
      </p:pic>
    </p:spTree>
    <p:extLst>
      <p:ext uri="{BB962C8B-B14F-4D97-AF65-F5344CB8AC3E}">
        <p14:creationId xmlns:p14="http://schemas.microsoft.com/office/powerpoint/2010/main" val="3911449231"/>
      </p:ext>
    </p:extLst>
  </p:cSld>
  <p:clrMapOvr>
    <a:masterClrMapping/>
  </p:clrMapOvr>
</p:sld>
</file>

<file path=ppt/theme/theme1.xml><?xml version="1.0" encoding="utf-8"?>
<a:theme xmlns:a="http://schemas.openxmlformats.org/drawingml/2006/main" name="COPERTINA">
  <a:themeElements>
    <a:clrScheme name="Personalizzato 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4000" b="1" dirty="0" smtClean="0">
            <a:solidFill>
              <a:schemeClr val="bg1"/>
            </a:solidFill>
            <a:latin typeface="Century Gothic" panose="020B0502020202020204" pitchFamily="34" charset="0"/>
          </a:defRPr>
        </a:defPPr>
      </a:lstStyle>
    </a:txDef>
  </a:objectDefaults>
  <a:extraClrSchemeLst/>
</a:theme>
</file>

<file path=ppt/theme/theme2.xml><?xml version="1.0" encoding="utf-8"?>
<a:theme xmlns:a="http://schemas.openxmlformats.org/drawingml/2006/main" name="DIAPOSITIVE">
  <a:themeElements>
    <a:clrScheme name="Personalizzato 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IUSURA">
  <a:themeElements>
    <a:clrScheme name="Personalizzato 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IAPOSITIV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odelloPptIstituzionaleBologna16-9" id="{97086603-F998-464D-85A1-022D8700951B}" vid="{03EDFE98-8FC6-0D44-9321-CEC93E356DBA}"/>
    </a:ext>
  </a:extLst>
</a:theme>
</file>

<file path=ppt/theme/theme5.xml><?xml version="1.0" encoding="utf-8"?>
<a:theme xmlns:a="http://schemas.openxmlformats.org/drawingml/2006/main" name="1_DIAPOSITIVE">
  <a:themeElements>
    <a:clrScheme name="Personalizzato 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540CCD6F9CD14A98359F632C14FE5B" ma:contentTypeVersion="15" ma:contentTypeDescription="Create a new document." ma:contentTypeScope="" ma:versionID="d3f190f5c71549dd98e63b208d31364a">
  <xsd:schema xmlns:xsd="http://www.w3.org/2001/XMLSchema" xmlns:xs="http://www.w3.org/2001/XMLSchema" xmlns:p="http://schemas.microsoft.com/office/2006/metadata/properties" xmlns:ns2="0f12eaa5-22da-4cde-9aac-2d54c8c43af4" xmlns:ns3="2a8e5ea7-13ff-4b0a-a412-2f66aa44d3ee" targetNamespace="http://schemas.microsoft.com/office/2006/metadata/properties" ma:root="true" ma:fieldsID="17c9c7f7632fc308eb19e76e424ec015" ns2:_="" ns3:_="">
    <xsd:import namespace="0f12eaa5-22da-4cde-9aac-2d54c8c43af4"/>
    <xsd:import namespace="2a8e5ea7-13ff-4b0a-a412-2f66aa44d3e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12eaa5-22da-4cde-9aac-2d54c8c43a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f77b169b-7464-4c14-89c9-ab876efcba04"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a8e5ea7-13ff-4b0a-a412-2f66aa44d3ee"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95dd1e41-0f0a-4822-bdbd-8ee4f95889ee}" ma:internalName="TaxCatchAll" ma:showField="CatchAllData" ma:web="2a8e5ea7-13ff-4b0a-a412-2f66aa44d3ee">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a8e5ea7-13ff-4b0a-a412-2f66aa44d3ee" xsi:nil="true"/>
    <lcf76f155ced4ddcb4097134ff3c332f xmlns="0f12eaa5-22da-4cde-9aac-2d54c8c43af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BCD3DD1-5702-4B85-991B-9A21814DD500}">
  <ds:schemaRefs>
    <ds:schemaRef ds:uri="http://schemas.microsoft.com/sharepoint/v3/contenttype/forms"/>
  </ds:schemaRefs>
</ds:datastoreItem>
</file>

<file path=customXml/itemProps2.xml><?xml version="1.0" encoding="utf-8"?>
<ds:datastoreItem xmlns:ds="http://schemas.openxmlformats.org/officeDocument/2006/customXml" ds:itemID="{6C532820-5B18-4AFF-8638-052D5A7FD890}">
  <ds:schemaRefs>
    <ds:schemaRef ds:uri="0f12eaa5-22da-4cde-9aac-2d54c8c43af4"/>
    <ds:schemaRef ds:uri="2a8e5ea7-13ff-4b0a-a412-2f66aa44d3e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E8CEC8C-F273-4557-AB18-5BE99A507F3F}">
  <ds:schemaRefs>
    <ds:schemaRef ds:uri="0f12eaa5-22da-4cde-9aac-2d54c8c43af4"/>
    <ds:schemaRef ds:uri="2a8e5ea7-13ff-4b0a-a412-2f66aa44d3e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22</TotalTime>
  <Words>1662</Words>
  <Application>Microsoft Office PowerPoint</Application>
  <PresentationFormat>Widescreen</PresentationFormat>
  <Paragraphs>166</Paragraphs>
  <Slides>19</Slides>
  <Notes>3</Notes>
  <HiddenSlides>0</HiddenSlides>
  <MMClips>0</MMClips>
  <ScaleCrop>false</ScaleCrop>
  <HeadingPairs>
    <vt:vector size="6" baseType="variant">
      <vt:variant>
        <vt:lpstr>Caratteri utilizzati</vt:lpstr>
      </vt:variant>
      <vt:variant>
        <vt:i4>6</vt:i4>
      </vt:variant>
      <vt:variant>
        <vt:lpstr>Tema</vt:lpstr>
      </vt:variant>
      <vt:variant>
        <vt:i4>5</vt:i4>
      </vt:variant>
      <vt:variant>
        <vt:lpstr>Titoli diapositive</vt:lpstr>
      </vt:variant>
      <vt:variant>
        <vt:i4>19</vt:i4>
      </vt:variant>
    </vt:vector>
  </HeadingPairs>
  <TitlesOfParts>
    <vt:vector size="30" baseType="lpstr">
      <vt:lpstr>Arial</vt:lpstr>
      <vt:lpstr>Calibri</vt:lpstr>
      <vt:lpstr>Century Gothic</vt:lpstr>
      <vt:lpstr>Roboto</vt:lpstr>
      <vt:lpstr>Wingdings</vt:lpstr>
      <vt:lpstr>Wingdings,Sans-Serif</vt:lpstr>
      <vt:lpstr>COPERTINA</vt:lpstr>
      <vt:lpstr>DIAPOSITIVE</vt:lpstr>
      <vt:lpstr>CHIUSURA</vt:lpstr>
      <vt:lpstr>DIAPOSITIVE</vt:lpstr>
      <vt:lpstr>1_DIAPOSITIVE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Università di Bologna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dc:creator>
  <cp:lastModifiedBy>Giulia Caldoni</cp:lastModifiedBy>
  <cp:revision>14</cp:revision>
  <dcterms:created xsi:type="dcterms:W3CDTF">2017-11-13T10:11:35Z</dcterms:created>
  <dcterms:modified xsi:type="dcterms:W3CDTF">2023-04-19T09:20:57Z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0x01010048540CCD6F9CD14A98359F632C14FE5B</vt:lpwstr>
  </property>
  <property fmtid="{D5CDD505-2E9C-101B-9397-08002B2CF9AE}" pid="3" name="MediaServiceImageTags">
    <vt:lpwstr/>
  </property>
</Properties>
</file>