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76" r:id="rId7"/>
    <p:sldMasterId id="2147483681" r:id="rId8"/>
    <p:sldMasterId id="2147483693" r:id="rId9"/>
  </p:sldMasterIdLst>
  <p:notesMasterIdLst>
    <p:notesMasterId r:id="rId34"/>
  </p:notesMasterIdLst>
  <p:handoutMasterIdLst>
    <p:handoutMasterId r:id="rId35"/>
  </p:handoutMasterIdLst>
  <p:sldIdLst>
    <p:sldId id="1002" r:id="rId10"/>
    <p:sldId id="1019" r:id="rId11"/>
    <p:sldId id="1022" r:id="rId12"/>
    <p:sldId id="1021" r:id="rId13"/>
    <p:sldId id="1023" r:id="rId14"/>
    <p:sldId id="1024" r:id="rId15"/>
    <p:sldId id="1026" r:id="rId16"/>
    <p:sldId id="1025" r:id="rId17"/>
    <p:sldId id="1027" r:id="rId18"/>
    <p:sldId id="1028" r:id="rId19"/>
    <p:sldId id="1030" r:id="rId20"/>
    <p:sldId id="1031" r:id="rId21"/>
    <p:sldId id="1032" r:id="rId22"/>
    <p:sldId id="1034" r:id="rId23"/>
    <p:sldId id="1033" r:id="rId24"/>
    <p:sldId id="1035" r:id="rId25"/>
    <p:sldId id="1036" r:id="rId26"/>
    <p:sldId id="1037" r:id="rId27"/>
    <p:sldId id="1038" r:id="rId28"/>
    <p:sldId id="1040" r:id="rId29"/>
    <p:sldId id="1042" r:id="rId30"/>
    <p:sldId id="1039" r:id="rId31"/>
    <p:sldId id="1018" r:id="rId32"/>
    <p:sldId id="1007"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901084-E68D-53F1-5189-FFE7B18EA462}" name="Bianca Gualandi" initials="BG" userId="S::bianca.gualandi4@unibo.it::c4efc3e2-1582-4c76-9909-ab796cb471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anca Gualandi" initials="BG" lastIdx="1" clrIdx="0">
    <p:extLst>
      <p:ext uri="{19B8F6BF-5375-455C-9EA6-DF929625EA0E}">
        <p15:presenceInfo xmlns:p15="http://schemas.microsoft.com/office/powerpoint/2012/main" userId="S::bianca.gualandi4@unibo.it::c4efc3e2-1582-4c76-9909-ab796cb47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1F3D5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AB5CC-4623-F55A-6A76-8CCC5A9D9580}" v="4" dt="2023-03-28T13:06:25.766"/>
    <p1510:client id="{6D86FE79-B0C9-95C5-6702-B01AA3A49D57}" v="16" dt="2023-03-28T10:41:39.180"/>
    <p1510:client id="{9AE7E304-15D5-1B92-084F-3ED3BC165062}" v="92" dt="2023-03-22T15:12:47.723"/>
    <p1510:client id="{D3CE3F43-204D-4012-A915-E7DBF0E3D6A7}" v="19" dt="2023-03-24T13:42:32.648"/>
    <p1510:client id="{EDC52954-96F4-469D-B74E-7C0131F7F558}" v="182" dt="2023-03-23T10:59:15.43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4604" autoAdjust="0"/>
  </p:normalViewPr>
  <p:slideViewPr>
    <p:cSldViewPr showGuides="1">
      <p:cViewPr varScale="1">
        <p:scale>
          <a:sx n="81" d="100"/>
          <a:sy n="81" d="100"/>
        </p:scale>
        <p:origin x="101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Gualandi" userId="S::bianca.gualandi4@unibo.it::c4efc3e2-1582-4c76-9909-ab796cb47181" providerId="AD" clId="Web-{6D86FE79-B0C9-95C5-6702-B01AA3A49D57}"/>
    <pc:docChg chg="modSld">
      <pc:chgData name="Bianca Gualandi" userId="S::bianca.gualandi4@unibo.it::c4efc3e2-1582-4c76-9909-ab796cb47181" providerId="AD" clId="Web-{6D86FE79-B0C9-95C5-6702-B01AA3A49D57}" dt="2023-03-28T10:41:39.180" v="15" actId="1076"/>
      <pc:docMkLst>
        <pc:docMk/>
      </pc:docMkLst>
      <pc:sldChg chg="addSp modSp">
        <pc:chgData name="Bianca Gualandi" userId="S::bianca.gualandi4@unibo.it::c4efc3e2-1582-4c76-9909-ab796cb47181" providerId="AD" clId="Web-{6D86FE79-B0C9-95C5-6702-B01AA3A49D57}" dt="2023-03-28T10:41:39.180" v="15" actId="1076"/>
        <pc:sldMkLst>
          <pc:docMk/>
          <pc:sldMk cId="1186013144" sldId="1002"/>
        </pc:sldMkLst>
        <pc:spChg chg="mod">
          <ac:chgData name="Bianca Gualandi" userId="S::bianca.gualandi4@unibo.it::c4efc3e2-1582-4c76-9909-ab796cb47181" providerId="AD" clId="Web-{6D86FE79-B0C9-95C5-6702-B01AA3A49D57}" dt="2023-03-28T10:41:21.492" v="12" actId="20577"/>
          <ac:spMkLst>
            <pc:docMk/>
            <pc:sldMk cId="1186013144" sldId="1002"/>
            <ac:spMk id="12" creationId="{4CD0D1B5-9F95-4453-B62A-0F561F33F982}"/>
          </ac:spMkLst>
        </pc:spChg>
        <pc:grpChg chg="add mod">
          <ac:chgData name="Bianca Gualandi" userId="S::bianca.gualandi4@unibo.it::c4efc3e2-1582-4c76-9909-ab796cb47181" providerId="AD" clId="Web-{6D86FE79-B0C9-95C5-6702-B01AA3A49D57}" dt="2023-03-28T10:41:39.180" v="15" actId="1076"/>
          <ac:grpSpMkLst>
            <pc:docMk/>
            <pc:sldMk cId="1186013144" sldId="1002"/>
            <ac:grpSpMk id="6" creationId="{CE78AF82-003F-483A-036D-EE973B42EBDA}"/>
          </ac:grpSpMkLst>
        </pc:grpChg>
      </pc:sldChg>
    </pc:docChg>
  </pc:docChgLst>
  <pc:docChgLst>
    <pc:chgData name="Bianca Gualandi" userId="S::bianca.gualandi4@unibo.it::c4efc3e2-1582-4c76-9909-ab796cb47181" providerId="AD" clId="Web-{D3CE3F43-204D-4012-A915-E7DBF0E3D6A7}"/>
    <pc:docChg chg="modSld">
      <pc:chgData name="Bianca Gualandi" userId="S::bianca.gualandi4@unibo.it::c4efc3e2-1582-4c76-9909-ab796cb47181" providerId="AD" clId="Web-{D3CE3F43-204D-4012-A915-E7DBF0E3D6A7}" dt="2023-03-24T13:42:32.648" v="17"/>
      <pc:docMkLst>
        <pc:docMk/>
      </pc:docMkLst>
      <pc:sldChg chg="modSp addAnim delAnim modAnim modCm">
        <pc:chgData name="Bianca Gualandi" userId="S::bianca.gualandi4@unibo.it::c4efc3e2-1582-4c76-9909-ab796cb47181" providerId="AD" clId="Web-{D3CE3F43-204D-4012-A915-E7DBF0E3D6A7}" dt="2023-03-24T13:42:32.648" v="17"/>
        <pc:sldMkLst>
          <pc:docMk/>
          <pc:sldMk cId="2458528079" sldId="1039"/>
        </pc:sldMkLst>
        <pc:spChg chg="mod">
          <ac:chgData name="Bianca Gualandi" userId="S::bianca.gualandi4@unibo.it::c4efc3e2-1582-4c76-9909-ab796cb47181" providerId="AD" clId="Web-{D3CE3F43-204D-4012-A915-E7DBF0E3D6A7}" dt="2023-03-24T13:38:58.080" v="9" actId="1076"/>
          <ac:spMkLst>
            <pc:docMk/>
            <pc:sldMk cId="2458528079" sldId="1039"/>
            <ac:spMk id="3" creationId="{2B655D29-FAC4-45CA-A1EA-1FB638B16450}"/>
          </ac:spMkLst>
        </pc:spChg>
        <pc:picChg chg="mod ord">
          <ac:chgData name="Bianca Gualandi" userId="S::bianca.gualandi4@unibo.it::c4efc3e2-1582-4c76-9909-ab796cb47181" providerId="AD" clId="Web-{D3CE3F43-204D-4012-A915-E7DBF0E3D6A7}" dt="2023-03-24T13:40:59.630" v="14"/>
          <ac:picMkLst>
            <pc:docMk/>
            <pc:sldMk cId="2458528079" sldId="1039"/>
            <ac:picMk id="5" creationId="{7E74BED9-6211-45A7-A1BA-054770D0B8E2}"/>
          </ac:picMkLst>
        </pc:picChg>
        <pc:picChg chg="mod">
          <ac:chgData name="Bianca Gualandi" userId="S::bianca.gualandi4@unibo.it::c4efc3e2-1582-4c76-9909-ab796cb47181" providerId="AD" clId="Web-{D3CE3F43-204D-4012-A915-E7DBF0E3D6A7}" dt="2023-03-24T13:39:02.877" v="11" actId="1076"/>
          <ac:picMkLst>
            <pc:docMk/>
            <pc:sldMk cId="2458528079" sldId="1039"/>
            <ac:picMk id="7" creationId="{6C96D8F2-937E-4440-93ED-E3FB2ED5B1D7}"/>
          </ac:picMkLst>
        </pc:picChg>
        <pc:picChg chg="mod">
          <ac:chgData name="Bianca Gualandi" userId="S::bianca.gualandi4@unibo.it::c4efc3e2-1582-4c76-9909-ab796cb47181" providerId="AD" clId="Web-{D3CE3F43-204D-4012-A915-E7DBF0E3D6A7}" dt="2023-03-24T13:39:09.189" v="13" actId="1076"/>
          <ac:picMkLst>
            <pc:docMk/>
            <pc:sldMk cId="2458528079" sldId="1039"/>
            <ac:picMk id="9" creationId="{8962C564-4FCC-40B3-97EE-AA2A3DBEF4E2}"/>
          </ac:picMkLst>
        </pc:picChg>
        <pc:picChg chg="mod">
          <ac:chgData name="Bianca Gualandi" userId="S::bianca.gualandi4@unibo.it::c4efc3e2-1582-4c76-9909-ab796cb47181" providerId="AD" clId="Web-{D3CE3F43-204D-4012-A915-E7DBF0E3D6A7}" dt="2023-03-24T13:39:06.408" v="12" actId="1076"/>
          <ac:picMkLst>
            <pc:docMk/>
            <pc:sldMk cId="2458528079" sldId="1039"/>
            <ac:picMk id="11" creationId="{89A26FF5-B2BC-4584-BB2F-CC3810B0FE9F}"/>
          </ac:picMkLst>
        </pc:picChg>
        <pc:extLst>
          <p:ext xmlns:p="http://schemas.openxmlformats.org/presentationml/2006/main" uri="{D6D511B9-2390-475A-947B-AFAB55BFBCF1}">
            <pc226:cmChg xmlns:pc226="http://schemas.microsoft.com/office/powerpoint/2022/06/main/command" xmlns="" chg="mod">
              <pc226:chgData name="Bianca Gualandi" userId="S::bianca.gualandi4@unibo.it::c4efc3e2-1582-4c76-9909-ab796cb47181" providerId="AD" clId="Web-{D3CE3F43-204D-4012-A915-E7DBF0E3D6A7}" dt="2023-03-24T13:38:34.220" v="0"/>
              <pc2:cmMkLst xmlns:pc2="http://schemas.microsoft.com/office/powerpoint/2019/9/main/command">
                <pc:docMk/>
                <pc:sldMk cId="2458528079" sldId="1039"/>
                <pc2:cmMk id="{5157A4ED-681C-47AE-8529-56B93A9E61F4}"/>
              </pc2:cmMkLst>
            </pc226:cmChg>
          </p:ext>
        </pc:extLst>
      </pc:sldChg>
    </pc:docChg>
  </pc:docChgLst>
  <pc:docChgLst>
    <pc:chgData name="Bianca Gualandi" userId="S::bianca.gualandi4@unibo.it::c4efc3e2-1582-4c76-9909-ab796cb47181" providerId="AD" clId="Web-{640AB5CC-4623-F55A-6A76-8CCC5A9D9580}"/>
    <pc:docChg chg="modSld">
      <pc:chgData name="Bianca Gualandi" userId="S::bianca.gualandi4@unibo.it::c4efc3e2-1582-4c76-9909-ab796cb47181" providerId="AD" clId="Web-{640AB5CC-4623-F55A-6A76-8CCC5A9D9580}" dt="2023-03-28T13:06:25.766" v="3" actId="1076"/>
      <pc:docMkLst>
        <pc:docMk/>
      </pc:docMkLst>
      <pc:sldChg chg="modSp">
        <pc:chgData name="Bianca Gualandi" userId="S::bianca.gualandi4@unibo.it::c4efc3e2-1582-4c76-9909-ab796cb47181" providerId="AD" clId="Web-{640AB5CC-4623-F55A-6A76-8CCC5A9D9580}" dt="2023-03-28T13:06:25.766" v="3" actId="1076"/>
        <pc:sldMkLst>
          <pc:docMk/>
          <pc:sldMk cId="4129114646" sldId="1021"/>
        </pc:sldMkLst>
        <pc:spChg chg="mod">
          <ac:chgData name="Bianca Gualandi" userId="S::bianca.gualandi4@unibo.it::c4efc3e2-1582-4c76-9909-ab796cb47181" providerId="AD" clId="Web-{640AB5CC-4623-F55A-6A76-8CCC5A9D9580}" dt="2023-03-28T13:06:25.766" v="3" actId="1076"/>
          <ac:spMkLst>
            <pc:docMk/>
            <pc:sldMk cId="4129114646" sldId="1021"/>
            <ac:spMk id="10" creationId="{9D4B101E-8AC5-1F4E-5DAD-78A45135D274}"/>
          </ac:spMkLst>
        </pc:spChg>
        <pc:picChg chg="mod">
          <ac:chgData name="Bianca Gualandi" userId="S::bianca.gualandi4@unibo.it::c4efc3e2-1582-4c76-9909-ab796cb47181" providerId="AD" clId="Web-{640AB5CC-4623-F55A-6A76-8CCC5A9D9580}" dt="2023-03-28T13:06:18.422" v="2" actId="1076"/>
          <ac:picMkLst>
            <pc:docMk/>
            <pc:sldMk cId="4129114646" sldId="1021"/>
            <ac:picMk id="4" creationId="{70CE8E80-14FF-4A8F-8EDB-DED4F5F2CD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97008-5A80-491E-BE13-934481939984}" type="datetimeFigureOut">
              <a:rPr lang="it-IT" smtClean="0"/>
              <a:t>03/05/2023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3CF82-CBDD-42C1-9B63-A5CC225C7AFC}" type="slidenum">
              <a:rPr lang="it-IT" smtClean="0"/>
              <a:t>‹N›</a:t>
            </a:fld>
            <a:endParaRPr lang="it-IT"/>
          </a:p>
        </p:txBody>
      </p:sp>
    </p:spTree>
    <p:extLst>
      <p:ext uri="{BB962C8B-B14F-4D97-AF65-F5344CB8AC3E}">
        <p14:creationId xmlns:p14="http://schemas.microsoft.com/office/powerpoint/2010/main" val="195652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204A2-A57F-43EE-81A8-AFBB1250512C}" type="datetimeFigureOut">
              <a:rPr lang="it-IT" smtClean="0"/>
              <a:t>03/05/2023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7C0CC-A1A1-4526-A3EC-5C2F04776077}" type="slidenum">
              <a:rPr lang="it-IT" smtClean="0"/>
              <a:t>‹N›</a:t>
            </a:fld>
            <a:endParaRPr lang="it-IT"/>
          </a:p>
        </p:txBody>
      </p:sp>
    </p:spTree>
    <p:extLst>
      <p:ext uri="{BB962C8B-B14F-4D97-AF65-F5344CB8AC3E}">
        <p14:creationId xmlns:p14="http://schemas.microsoft.com/office/powerpoint/2010/main" val="264063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libereurope.eu/" TargetMode="External"/><Relationship Id="rId13" Type="http://schemas.openxmlformats.org/officeDocument/2006/relationships/hyperlink" Target="http://www.csic.es/" TargetMode="External"/><Relationship Id="rId3" Type="http://schemas.openxmlformats.org/officeDocument/2006/relationships/hyperlink" Target="http://www.fosteropenscience.eu/" TargetMode="External"/><Relationship Id="rId7" Type="http://schemas.openxmlformats.org/officeDocument/2006/relationships/hyperlink" Target="http://www.eifl.net/" TargetMode="External"/><Relationship Id="rId12" Type="http://schemas.openxmlformats.org/officeDocument/2006/relationships/hyperlink" Target="http://www.couperin.o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dtu.dk/" TargetMode="External"/><Relationship Id="rId11" Type="http://schemas.openxmlformats.org/officeDocument/2006/relationships/hyperlink" Target="http://www.uw.edu.pl/tag/icm/" TargetMode="External"/><Relationship Id="rId5" Type="http://schemas.openxmlformats.org/officeDocument/2006/relationships/hyperlink" Target="http://www.uni-goettingen.de/" TargetMode="External"/><Relationship Id="rId10" Type="http://schemas.openxmlformats.org/officeDocument/2006/relationships/hyperlink" Target="http://www.open.ac.uk/" TargetMode="External"/><Relationship Id="rId4" Type="http://schemas.openxmlformats.org/officeDocument/2006/relationships/hyperlink" Target="http://www.uminho.pt/" TargetMode="External"/><Relationship Id="rId9" Type="http://schemas.openxmlformats.org/officeDocument/2006/relationships/hyperlink" Target="https://www.tudelft.nl/en/" TargetMode="External"/><Relationship Id="rId14" Type="http://schemas.openxmlformats.org/officeDocument/2006/relationships/hyperlink" Target="http://www.ed.ac.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FACILITATE OPEN SCIENCE TRAINING FOR EUROPEAN RESEARCH (FOSTER) è un </a:t>
            </a:r>
            <a:r>
              <a:rPr lang="en-US" dirty="0" err="1"/>
              <a:t>progetto</a:t>
            </a:r>
            <a:r>
              <a:rPr lang="en-US" dirty="0"/>
              <a:t> </a:t>
            </a:r>
            <a:r>
              <a:rPr lang="en-US" dirty="0" err="1"/>
              <a:t>iniziato</a:t>
            </a:r>
            <a:r>
              <a:rPr lang="en-US" dirty="0"/>
              <a:t> </a:t>
            </a:r>
            <a:r>
              <a:rPr lang="en-US" dirty="0" err="1"/>
              <a:t>nel</a:t>
            </a:r>
            <a:r>
              <a:rPr lang="en-US" dirty="0"/>
              <a:t> 2014 e </a:t>
            </a:r>
            <a:r>
              <a:rPr lang="en-US" dirty="0" err="1"/>
              <a:t>che</a:t>
            </a:r>
            <a:r>
              <a:rPr lang="en-US" dirty="0"/>
              <a:t> ha </a:t>
            </a:r>
            <a:r>
              <a:rPr lang="en-US" dirty="0" err="1"/>
              <a:t>ricevuto</a:t>
            </a:r>
            <a:r>
              <a:rPr lang="en-US" dirty="0"/>
              <a:t> </a:t>
            </a:r>
            <a:r>
              <a:rPr lang="en-US" dirty="0" err="1"/>
              <a:t>fondi</a:t>
            </a:r>
            <a:r>
              <a:rPr lang="en-US" dirty="0"/>
              <a:t> </a:t>
            </a:r>
            <a:r>
              <a:rPr lang="en-US" dirty="0" err="1"/>
              <a:t>sia</a:t>
            </a:r>
            <a:r>
              <a:rPr lang="en-US" dirty="0"/>
              <a:t> in FP7 </a:t>
            </a:r>
            <a:r>
              <a:rPr lang="en-US" dirty="0" err="1"/>
              <a:t>che</a:t>
            </a:r>
            <a:r>
              <a:rPr lang="en-US" dirty="0"/>
              <a:t> H2020. Website: </a:t>
            </a:r>
            <a:r>
              <a:rPr lang="en-US" dirty="0">
                <a:hlinkClick r:id="rId3"/>
              </a:rPr>
              <a:t>www.fosteropenscience.eu</a:t>
            </a:r>
            <a:endParaRPr lang="it-IT">
              <a:cs typeface="Calibri"/>
            </a:endParaRPr>
          </a:p>
          <a:p>
            <a:r>
              <a:rPr lang="it-IT" dirty="0"/>
              <a:t>Partner di progetto </a:t>
            </a:r>
            <a:r>
              <a:rPr lang="en-US" dirty="0">
                <a:hlinkClick r:id="rId4"/>
              </a:rPr>
              <a:t>Universidade do Minho</a:t>
            </a:r>
            <a:r>
              <a:rPr lang="en-US" dirty="0"/>
              <a:t> – </a:t>
            </a:r>
            <a:r>
              <a:rPr lang="en-US" dirty="0">
                <a:hlinkClick r:id="rId5"/>
              </a:rPr>
              <a:t>University of Göttingen</a:t>
            </a:r>
            <a:r>
              <a:rPr lang="en-US" dirty="0"/>
              <a:t> – </a:t>
            </a:r>
            <a:r>
              <a:rPr lang="en-US" dirty="0">
                <a:hlinkClick r:id="rId6"/>
              </a:rPr>
              <a:t>Danmarks Tekniske Universitet</a:t>
            </a:r>
            <a:r>
              <a:rPr lang="en-US" dirty="0"/>
              <a:t> – </a:t>
            </a:r>
            <a:r>
              <a:rPr lang="en-US" dirty="0">
                <a:hlinkClick r:id="rId7"/>
              </a:rPr>
              <a:t>Stichting eIFL.net</a:t>
            </a:r>
            <a:r>
              <a:rPr lang="en-US" dirty="0"/>
              <a:t> – </a:t>
            </a:r>
            <a:r>
              <a:rPr lang="en-US" dirty="0">
                <a:hlinkClick r:id="rId8"/>
              </a:rPr>
              <a:t>Stichting LIBER</a:t>
            </a:r>
            <a:r>
              <a:rPr lang="en-US" dirty="0"/>
              <a:t> – </a:t>
            </a:r>
            <a:r>
              <a:rPr lang="en-US" dirty="0">
                <a:hlinkClick r:id="rId9"/>
              </a:rPr>
              <a:t>Technische Universiteit Delft</a:t>
            </a:r>
            <a:r>
              <a:rPr lang="en-US" dirty="0"/>
              <a:t> – </a:t>
            </a:r>
            <a:r>
              <a:rPr lang="en-US" dirty="0">
                <a:hlinkClick r:id="rId10"/>
              </a:rPr>
              <a:t>The Open University</a:t>
            </a:r>
            <a:r>
              <a:rPr lang="en-US" dirty="0"/>
              <a:t> – </a:t>
            </a:r>
            <a:r>
              <a:rPr lang="en-US" dirty="0">
                <a:hlinkClick r:id="rId11"/>
              </a:rPr>
              <a:t>ICM - Uniwersytet Warszawski</a:t>
            </a:r>
            <a:r>
              <a:rPr lang="en-US" dirty="0"/>
              <a:t> – </a:t>
            </a:r>
            <a:r>
              <a:rPr lang="en-US" dirty="0">
                <a:hlinkClick r:id="rId12"/>
              </a:rPr>
              <a:t>Consortium Universitaire de Publications Numériques Couperin</a:t>
            </a:r>
            <a:r>
              <a:rPr lang="en-US" dirty="0"/>
              <a:t> – </a:t>
            </a:r>
            <a:r>
              <a:rPr lang="en-US" dirty="0">
                <a:hlinkClick r:id="rId13"/>
              </a:rPr>
              <a:t>Consejo Superior de Investigaciones Científicas</a:t>
            </a:r>
            <a:r>
              <a:rPr lang="en-US" dirty="0"/>
              <a:t> – </a:t>
            </a:r>
            <a:r>
              <a:rPr lang="en-US" dirty="0">
                <a:hlinkClick r:id="rId14"/>
              </a:rPr>
              <a:t>University of Edinburgh – DCC</a:t>
            </a:r>
            <a:endParaRPr lang="en-US" dirty="0">
              <a:cs typeface="Calibri"/>
            </a:endParaRPr>
          </a:p>
        </p:txBody>
      </p:sp>
      <p:sp>
        <p:nvSpPr>
          <p:cNvPr id="4" name="Segnaposto numero diapositiva 3"/>
          <p:cNvSpPr>
            <a:spLocks noGrp="1"/>
          </p:cNvSpPr>
          <p:nvPr>
            <p:ph type="sldNum" sz="quarter" idx="5"/>
          </p:nvPr>
        </p:nvSpPr>
        <p:spPr/>
        <p:txBody>
          <a:bodyPr/>
          <a:lstStyle/>
          <a:p>
            <a:fld id="{51E7C0CC-A1A1-4526-A3EC-5C2F04776077}" type="slidenum">
              <a:rPr lang="it-IT" smtClean="0"/>
              <a:t>3</a:t>
            </a:fld>
            <a:endParaRPr lang="it-IT"/>
          </a:p>
        </p:txBody>
      </p:sp>
    </p:spTree>
    <p:extLst>
      <p:ext uri="{BB962C8B-B14F-4D97-AF65-F5344CB8AC3E}">
        <p14:creationId xmlns:p14="http://schemas.microsoft.com/office/powerpoint/2010/main" val="262473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20</a:t>
            </a:fld>
            <a:endParaRPr lang="it-IT"/>
          </a:p>
        </p:txBody>
      </p:sp>
    </p:spTree>
    <p:extLst>
      <p:ext uri="{BB962C8B-B14F-4D97-AF65-F5344CB8AC3E}">
        <p14:creationId xmlns:p14="http://schemas.microsoft.com/office/powerpoint/2010/main" val="35062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23</a:t>
            </a:fld>
            <a:endParaRPr lang="it-IT"/>
          </a:p>
        </p:txBody>
      </p:sp>
    </p:spTree>
    <p:extLst>
      <p:ext uri="{BB962C8B-B14F-4D97-AF65-F5344CB8AC3E}">
        <p14:creationId xmlns:p14="http://schemas.microsoft.com/office/powerpoint/2010/main" val="263956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320480"/>
          </a:xfrm>
          <a:prstGeom prst="rect">
            <a:avLst/>
          </a:prstGeom>
        </p:spPr>
        <p:txBody>
          <a:bodyPr anchor="ctr" anchorCtr="0"/>
          <a:lstStyle>
            <a:lvl1pPr marL="0" indent="0">
              <a:buNone/>
              <a:defRPr sz="3600" b="1" baseline="0">
                <a:solidFill>
                  <a:srgbClr val="1F3D5F"/>
                </a:solidFill>
                <a:latin typeface="+mj-lt"/>
              </a:defRPr>
            </a:lvl1pPr>
          </a:lstStyle>
          <a:p>
            <a:pPr lvl="0"/>
            <a:r>
              <a:rPr lang="it-IT" dirty="0"/>
              <a:t>Fare clic per inserire il titolo della presentazione</a:t>
            </a:r>
          </a:p>
        </p:txBody>
      </p:sp>
      <p:sp>
        <p:nvSpPr>
          <p:cNvPr id="6" name="Segnaposto testo 5"/>
          <p:cNvSpPr>
            <a:spLocks noGrp="1"/>
          </p:cNvSpPr>
          <p:nvPr>
            <p:ph type="body" sz="quarter" idx="11" hasCustomPrompt="1"/>
          </p:nvPr>
        </p:nvSpPr>
        <p:spPr>
          <a:xfrm>
            <a:off x="3563938" y="5163790"/>
            <a:ext cx="5256212" cy="425450"/>
          </a:xfrm>
          <a:prstGeom prst="rect">
            <a:avLst/>
          </a:prstGeom>
        </p:spPr>
        <p:txBody>
          <a:bodyPr/>
          <a:lstStyle>
            <a:lvl1pPr marL="0" indent="0">
              <a:buNone/>
              <a:defRPr sz="2400" b="1">
                <a:solidFill>
                  <a:srgbClr val="1F3D5F"/>
                </a:solidFill>
                <a:latin typeface="+mj-lt"/>
              </a:defRPr>
            </a:lvl1pPr>
          </a:lstStyle>
          <a:p>
            <a:pPr lvl="0"/>
            <a:r>
              <a:rPr lang="it-IT" dirty="0"/>
              <a:t>Nome Cognome</a:t>
            </a:r>
          </a:p>
        </p:txBody>
      </p:sp>
      <p:sp>
        <p:nvSpPr>
          <p:cNvPr id="8" name="Segnaposto testo 7"/>
          <p:cNvSpPr>
            <a:spLocks noGrp="1"/>
          </p:cNvSpPr>
          <p:nvPr>
            <p:ph type="body" sz="quarter" idx="12" hasCustomPrompt="1"/>
          </p:nvPr>
        </p:nvSpPr>
        <p:spPr>
          <a:xfrm>
            <a:off x="3563938" y="5661918"/>
            <a:ext cx="5329237" cy="791418"/>
          </a:xfrm>
          <a:prstGeom prst="rect">
            <a:avLst/>
          </a:prstGeom>
        </p:spPr>
        <p:txBody>
          <a:bodyPr/>
          <a:lstStyle>
            <a:lvl1pPr marL="0" indent="0">
              <a:buNone/>
              <a:defRPr sz="2000" baseline="0">
                <a:solidFill>
                  <a:srgbClr val="1F3D5F"/>
                </a:solidFill>
                <a:latin typeface="+mj-lt"/>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a semplice">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51D3F3-D102-42AE-85A2-04820C14F27C}"/>
              </a:ext>
            </a:extLst>
          </p:cNvPr>
          <p:cNvSpPr>
            <a:spLocks noGrp="1"/>
          </p:cNvSpPr>
          <p:nvPr>
            <p:ph sz="quarter" idx="12"/>
          </p:nvPr>
        </p:nvSpPr>
        <p:spPr>
          <a:xfrm>
            <a:off x="395288" y="476674"/>
            <a:ext cx="8424862" cy="5473178"/>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7736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258487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a sempl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38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4"/>
            <a:ext cx="8424862" cy="431476"/>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3" name="Segnaposto contenuto 2">
            <a:extLst>
              <a:ext uri="{FF2B5EF4-FFF2-40B4-BE49-F238E27FC236}">
                <a16:creationId xmlns:a16="http://schemas.microsoft.com/office/drawing/2014/main" id="{E051D3F3-D102-42AE-85A2-04820C14F27C}"/>
              </a:ext>
            </a:extLst>
          </p:cNvPr>
          <p:cNvSpPr>
            <a:spLocks noGrp="1"/>
          </p:cNvSpPr>
          <p:nvPr>
            <p:ph sz="quarter" idx="12"/>
          </p:nvPr>
        </p:nvSpPr>
        <p:spPr>
          <a:xfrm>
            <a:off x="395288" y="1052737"/>
            <a:ext cx="4104704" cy="4537075"/>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2">
            <a:extLst>
              <a:ext uri="{FF2B5EF4-FFF2-40B4-BE49-F238E27FC236}">
                <a16:creationId xmlns:a16="http://schemas.microsoft.com/office/drawing/2014/main" id="{61F6617E-14D4-46A8-A9B5-641F522CC2C1}"/>
              </a:ext>
            </a:extLst>
          </p:cNvPr>
          <p:cNvSpPr>
            <a:spLocks noGrp="1"/>
          </p:cNvSpPr>
          <p:nvPr>
            <p:ph sz="quarter" idx="13"/>
          </p:nvPr>
        </p:nvSpPr>
        <p:spPr>
          <a:xfrm>
            <a:off x="4690330" y="1052736"/>
            <a:ext cx="4104704" cy="4537075"/>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12515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mj-lt"/>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mj-lt"/>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mj-lt"/>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115616" y="2854300"/>
            <a:ext cx="7129462" cy="2086868"/>
          </a:xfrm>
          <a:prstGeom prst="rect">
            <a:avLst/>
          </a:prstGeom>
        </p:spPr>
        <p:txBody>
          <a:bodyPr/>
          <a:lstStyle>
            <a:lvl1pPr marL="0" indent="0" algn="ctr">
              <a:buNone/>
              <a:defRPr sz="2000" baseline="0">
                <a:solidFill>
                  <a:schemeClr val="bg1"/>
                </a:solidFill>
                <a:latin typeface="+mn-lt"/>
              </a:defRPr>
            </a:lvl1pPr>
          </a:lstStyle>
          <a:p>
            <a:pPr lvl="0"/>
            <a:r>
              <a:rPr lang="it-IT" dirty="0"/>
              <a:t>Inserire il nome dell’ufficio e gli eventuali contatti</a:t>
            </a:r>
          </a:p>
        </p:txBody>
      </p:sp>
    </p:spTree>
    <p:extLst>
      <p:ext uri="{BB962C8B-B14F-4D97-AF65-F5344CB8AC3E}">
        <p14:creationId xmlns:p14="http://schemas.microsoft.com/office/powerpoint/2010/main" val="424945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3330586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chor="ctr"/>
          <a:lstStyle>
            <a:lvl1pPr marL="0" indent="0">
              <a:lnSpc>
                <a:spcPts val="2200"/>
              </a:lnSpc>
              <a:buNone/>
              <a:defRPr sz="2600" b="1">
                <a:solidFill>
                  <a:srgbClr val="BD2B0B"/>
                </a:solidFill>
                <a:latin typeface="Century Gothic" panose="020B0502020202020204" pitchFamily="34" charset="0"/>
                <a:cs typeface="Arial" panose="020B0604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342900" indent="-342900">
              <a:buClr>
                <a:srgbClr val="C00000"/>
              </a:buClr>
              <a:buFont typeface="Arial" panose="020B0604020202020204" pitchFamily="34" charset="0"/>
              <a:buChar char="•"/>
              <a:defRPr sz="2000" baseline="0">
                <a:latin typeface="Century Gothic" panose="020B0502020202020204" pitchFamily="34" charset="0"/>
                <a:cs typeface="Arial" panose="020B0604020202020204" pitchFamily="34" charset="0"/>
              </a:defRPr>
            </a:lvl1pPr>
            <a:lvl2pPr marL="901700" indent="-444500">
              <a:buClr>
                <a:srgbClr val="C00000"/>
              </a:buClr>
              <a:buFont typeface="Wingdings" panose="05000000000000000000" pitchFamily="2" charset="2"/>
              <a:buChar char="ü"/>
              <a:defRPr sz="1800" baseline="0">
                <a:latin typeface="Century Gothic" panose="020B0502020202020204" pitchFamily="34" charset="0"/>
                <a:cs typeface="Arial" panose="020B0604020202020204" pitchFamily="34" charset="0"/>
              </a:defRPr>
            </a:lvl2pPr>
            <a:lvl3pPr marL="1338263" indent="-423863">
              <a:buClr>
                <a:srgbClr val="C00000"/>
              </a:buClr>
              <a:buFont typeface="Wingdings" panose="05000000000000000000" pitchFamily="2" charset="2"/>
              <a:buChar char="v"/>
              <a:defRPr sz="1600">
                <a:latin typeface="Century Gothic" panose="020B0502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sz="1400">
                <a:latin typeface="Century Gothic" panose="020B0502020202020204" pitchFamily="34" charset="0"/>
              </a:defRPr>
            </a:lvl4pPr>
          </a:lstStyle>
          <a:p>
            <a:pPr lvl="0"/>
            <a:r>
              <a:rPr lang="it-IT" dirty="0"/>
              <a:t>Fare clic per modificare il testo</a:t>
            </a:r>
          </a:p>
          <a:p>
            <a:pPr lvl="1"/>
            <a:r>
              <a:rPr lang="it-IT" dirty="0"/>
              <a:t>Secondo livello</a:t>
            </a:r>
          </a:p>
          <a:p>
            <a:pPr lvl="2"/>
            <a:r>
              <a:rPr lang="it-IT" dirty="0"/>
              <a:t>Terzo livello</a:t>
            </a:r>
          </a:p>
          <a:p>
            <a:pPr lvl="3"/>
            <a:endParaRPr lang="it-IT" dirty="0"/>
          </a:p>
          <a:p>
            <a:pPr lvl="3"/>
            <a:endParaRPr lang="it-IT" dirty="0"/>
          </a:p>
        </p:txBody>
      </p:sp>
      <p:sp>
        <p:nvSpPr>
          <p:cNvPr id="4"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86423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7"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336180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548680"/>
            <a:ext cx="5182727" cy="590465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Tree>
    <p:extLst>
      <p:ext uri="{BB962C8B-B14F-4D97-AF65-F5344CB8AC3E}">
        <p14:creationId xmlns:p14="http://schemas.microsoft.com/office/powerpoint/2010/main" val="555460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4"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401962612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mj-lt"/>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9" y="1412876"/>
            <a:ext cx="8424862" cy="4464397"/>
          </a:xfrm>
          <a:prstGeom prst="rect">
            <a:avLst/>
          </a:prstGeom>
        </p:spPr>
        <p:txBody>
          <a:bodyPr/>
          <a:lstStyle>
            <a:lvl1pPr marL="214313" indent="-214313">
              <a:buClr>
                <a:srgbClr val="BD2B0B"/>
              </a:buClr>
              <a:buFont typeface="Wingdings" panose="05000000000000000000" pitchFamily="2" charset="2"/>
              <a:buChar char="v"/>
              <a:defRPr sz="1500" baseline="0">
                <a:latin typeface="+mj-lt"/>
              </a:defRPr>
            </a:lvl1pPr>
            <a:lvl2pPr marL="557213" indent="-214313">
              <a:buClr>
                <a:srgbClr val="BD2B0B"/>
              </a:buClr>
              <a:buFont typeface="Courier New" panose="02070309020205020404" pitchFamily="49" charset="0"/>
              <a:buChar char="o"/>
              <a:defRPr sz="1350">
                <a:latin typeface="+mj-lt"/>
              </a:defRPr>
            </a:lvl2pPr>
            <a:lvl3pPr>
              <a:buClr>
                <a:srgbClr val="BD2B0B"/>
              </a:buClr>
              <a:defRPr sz="1200"/>
            </a:lvl3pPr>
          </a:lstStyle>
          <a:p>
            <a:pPr lvl="0"/>
            <a:r>
              <a:rPr lang="it-IT" dirty="0"/>
              <a:t>Fare clic per modificare il testo</a:t>
            </a:r>
          </a:p>
          <a:p>
            <a:pPr lvl="1"/>
            <a:r>
              <a:rPr lang="it-IT" dirty="0"/>
              <a:t>secondo</a:t>
            </a:r>
          </a:p>
          <a:p>
            <a:pPr lvl="2"/>
            <a:r>
              <a:rPr lang="it-IT" dirty="0"/>
              <a:t>terzo</a:t>
            </a:r>
          </a:p>
        </p:txBody>
      </p:sp>
    </p:spTree>
    <p:extLst>
      <p:ext uri="{BB962C8B-B14F-4D97-AF65-F5344CB8AC3E}">
        <p14:creationId xmlns:p14="http://schemas.microsoft.com/office/powerpoint/2010/main" val="399558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9" y="1412877"/>
            <a:ext cx="8424862" cy="431949"/>
          </a:xfrm>
          <a:prstGeom prst="rect">
            <a:avLst/>
          </a:prstGeom>
        </p:spPr>
        <p:txBody>
          <a:bodyPr/>
          <a:lstStyle>
            <a:lvl1pPr marL="0" indent="0">
              <a:buFont typeface="Arial" panose="020B0604020202020204" pitchFamily="34" charset="0"/>
              <a:buNone/>
              <a:defRPr sz="135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9" y="1989138"/>
            <a:ext cx="8424862" cy="3816126"/>
          </a:xfrm>
          <a:prstGeom prst="rect">
            <a:avLst/>
          </a:prstGeom>
        </p:spPr>
        <p:txBody>
          <a:bodyPr/>
          <a:lstStyle>
            <a:lvl1pPr marL="214313" indent="-214313">
              <a:buFont typeface="Wingdings" panose="05000000000000000000" pitchFamily="2" charset="2"/>
              <a:buChar char="§"/>
              <a:defRPr sz="1350" baseline="0">
                <a:latin typeface="Century Gothic" panose="020B0502020202020204" pitchFamily="34" charset="0"/>
              </a:defRPr>
            </a:lvl1pPr>
            <a:lvl2pPr marL="557213" indent="-214313">
              <a:buFont typeface="Wingdings" panose="05000000000000000000" pitchFamily="2" charset="2"/>
              <a:buChar char="§"/>
              <a:defRPr sz="135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73685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70" y="2781300"/>
            <a:ext cx="7777163" cy="3024188"/>
          </a:xfrm>
          <a:prstGeom prst="rect">
            <a:avLst/>
          </a:prstGeom>
        </p:spPr>
        <p:txBody>
          <a:bodyPr/>
          <a:lstStyle>
            <a:lvl1pPr marL="0" indent="0">
              <a:buNone/>
              <a:defRPr sz="135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9" y="1412877"/>
            <a:ext cx="8424862" cy="431949"/>
          </a:xfrm>
          <a:prstGeom prst="rect">
            <a:avLst/>
          </a:prstGeom>
        </p:spPr>
        <p:txBody>
          <a:bodyPr/>
          <a:lstStyle>
            <a:lvl1pPr marL="0" indent="0">
              <a:buFont typeface="Arial" panose="020B0604020202020204" pitchFamily="34" charset="0"/>
              <a:buNone/>
              <a:defRPr sz="135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377643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8" y="1700810"/>
            <a:ext cx="6842125" cy="4105275"/>
          </a:xfrm>
          <a:prstGeom prst="rect">
            <a:avLst/>
          </a:prstGeom>
        </p:spPr>
        <p:txBody>
          <a:bodyPr/>
          <a:lstStyle>
            <a:lvl1pPr marL="0" indent="0">
              <a:buNone/>
              <a:defRPr sz="135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735803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320480"/>
          </a:xfrm>
          <a:prstGeom prst="rect">
            <a:avLst/>
          </a:prstGeom>
        </p:spPr>
        <p:txBody>
          <a:bodyPr anchor="ctr" anchorCtr="0"/>
          <a:lstStyle>
            <a:lvl1pPr marL="0" indent="0">
              <a:buNone/>
              <a:defRPr sz="3600" b="1" baseline="0">
                <a:solidFill>
                  <a:srgbClr val="1F3D5F"/>
                </a:solidFill>
                <a:latin typeface="+mj-lt"/>
              </a:defRPr>
            </a:lvl1pPr>
          </a:lstStyle>
          <a:p>
            <a:pPr lvl="0"/>
            <a:r>
              <a:rPr lang="it-IT" dirty="0"/>
              <a:t>Fare clic per inserire il titolo della presentazione</a:t>
            </a:r>
          </a:p>
        </p:txBody>
      </p:sp>
      <p:sp>
        <p:nvSpPr>
          <p:cNvPr id="6" name="Segnaposto testo 5"/>
          <p:cNvSpPr>
            <a:spLocks noGrp="1"/>
          </p:cNvSpPr>
          <p:nvPr>
            <p:ph type="body" sz="quarter" idx="11" hasCustomPrompt="1"/>
          </p:nvPr>
        </p:nvSpPr>
        <p:spPr>
          <a:xfrm>
            <a:off x="3563938" y="5163790"/>
            <a:ext cx="5256212" cy="425450"/>
          </a:xfrm>
          <a:prstGeom prst="rect">
            <a:avLst/>
          </a:prstGeom>
        </p:spPr>
        <p:txBody>
          <a:bodyPr/>
          <a:lstStyle>
            <a:lvl1pPr marL="0" indent="0">
              <a:buNone/>
              <a:defRPr sz="2400" b="1">
                <a:solidFill>
                  <a:srgbClr val="1F3D5F"/>
                </a:solidFill>
                <a:latin typeface="+mj-lt"/>
              </a:defRPr>
            </a:lvl1pPr>
          </a:lstStyle>
          <a:p>
            <a:pPr lvl="0"/>
            <a:r>
              <a:rPr lang="it-IT" dirty="0"/>
              <a:t>Nome Cognome</a:t>
            </a:r>
          </a:p>
        </p:txBody>
      </p:sp>
      <p:sp>
        <p:nvSpPr>
          <p:cNvPr id="8" name="Segnaposto testo 7"/>
          <p:cNvSpPr>
            <a:spLocks noGrp="1"/>
          </p:cNvSpPr>
          <p:nvPr>
            <p:ph type="body" sz="quarter" idx="12" hasCustomPrompt="1"/>
          </p:nvPr>
        </p:nvSpPr>
        <p:spPr>
          <a:xfrm>
            <a:off x="3563938" y="5661918"/>
            <a:ext cx="5329237" cy="791418"/>
          </a:xfrm>
          <a:prstGeom prst="rect">
            <a:avLst/>
          </a:prstGeom>
        </p:spPr>
        <p:txBody>
          <a:bodyPr/>
          <a:lstStyle>
            <a:lvl1pPr marL="0" indent="0">
              <a:buNone/>
              <a:defRPr sz="2000" baseline="0">
                <a:solidFill>
                  <a:srgbClr val="1F3D5F"/>
                </a:solidFill>
                <a:latin typeface="+mj-lt"/>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1963357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548680"/>
            <a:ext cx="5182727" cy="590465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Tree>
    <p:extLst>
      <p:ext uri="{BB962C8B-B14F-4D97-AF65-F5344CB8AC3E}">
        <p14:creationId xmlns:p14="http://schemas.microsoft.com/office/powerpoint/2010/main" val="34485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4509120"/>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
        <p:nvSpPr>
          <p:cNvPr id="6" name="Segnaposto contenuto 3">
            <a:extLst>
              <a:ext uri="{FF2B5EF4-FFF2-40B4-BE49-F238E27FC236}">
                <a16:creationId xmlns:a16="http://schemas.microsoft.com/office/drawing/2014/main" id="{A96D67EF-952E-4178-905E-C2E5C871CA10}"/>
              </a:ext>
            </a:extLst>
          </p:cNvPr>
          <p:cNvSpPr>
            <a:spLocks noGrp="1"/>
          </p:cNvSpPr>
          <p:nvPr>
            <p:ph sz="quarter" idx="14"/>
          </p:nvPr>
        </p:nvSpPr>
        <p:spPr>
          <a:xfrm>
            <a:off x="3572302" y="404664"/>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contenuto 3">
            <a:extLst>
              <a:ext uri="{FF2B5EF4-FFF2-40B4-BE49-F238E27FC236}">
                <a16:creationId xmlns:a16="http://schemas.microsoft.com/office/drawing/2014/main" id="{1014BF9F-39E9-4C62-97F1-306E904A58C6}"/>
              </a:ext>
            </a:extLst>
          </p:cNvPr>
          <p:cNvSpPr>
            <a:spLocks noGrp="1"/>
          </p:cNvSpPr>
          <p:nvPr>
            <p:ph sz="quarter" idx="15"/>
          </p:nvPr>
        </p:nvSpPr>
        <p:spPr>
          <a:xfrm>
            <a:off x="3566183" y="2456892"/>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7437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4509120"/>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
        <p:nvSpPr>
          <p:cNvPr id="6" name="Segnaposto contenuto 3">
            <a:extLst>
              <a:ext uri="{FF2B5EF4-FFF2-40B4-BE49-F238E27FC236}">
                <a16:creationId xmlns:a16="http://schemas.microsoft.com/office/drawing/2014/main" id="{A96D67EF-952E-4178-905E-C2E5C871CA10}"/>
              </a:ext>
            </a:extLst>
          </p:cNvPr>
          <p:cNvSpPr>
            <a:spLocks noGrp="1"/>
          </p:cNvSpPr>
          <p:nvPr>
            <p:ph sz="quarter" idx="14"/>
          </p:nvPr>
        </p:nvSpPr>
        <p:spPr>
          <a:xfrm>
            <a:off x="3572302" y="404664"/>
            <a:ext cx="5182727" cy="3960440"/>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20753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mj-lt"/>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mj-lt"/>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536405"/>
          </a:xfrm>
          <a:prstGeom prst="rect">
            <a:avLst/>
          </a:prstGeom>
        </p:spPr>
        <p:txBody>
          <a:bodyPr/>
          <a:lstStyle>
            <a:lvl1pPr marL="0" indent="0">
              <a:buFont typeface="Arial" panose="020B0604020202020204" pitchFamily="34" charset="0"/>
              <a:buNone/>
              <a:defRPr sz="1800" baseline="0">
                <a:latin typeface="+mj-lt"/>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3" name="Segnaposto contenuto 2">
            <a:extLst>
              <a:ext uri="{FF2B5EF4-FFF2-40B4-BE49-F238E27FC236}">
                <a16:creationId xmlns:a16="http://schemas.microsoft.com/office/drawing/2014/main" id="{E051D3F3-D102-42AE-85A2-04820C14F27C}"/>
              </a:ext>
            </a:extLst>
          </p:cNvPr>
          <p:cNvSpPr>
            <a:spLocks noGrp="1"/>
          </p:cNvSpPr>
          <p:nvPr>
            <p:ph sz="quarter" idx="12"/>
          </p:nvPr>
        </p:nvSpPr>
        <p:spPr>
          <a:xfrm>
            <a:off x="395288" y="1412776"/>
            <a:ext cx="8424862" cy="4537075"/>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27683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4" name="Segnaposto contenuto 2">
            <a:extLst>
              <a:ext uri="{FF2B5EF4-FFF2-40B4-BE49-F238E27FC236}">
                <a16:creationId xmlns:a16="http://schemas.microsoft.com/office/drawing/2014/main" id="{84F9DFA0-3B81-486F-A739-21D20BEC86B9}"/>
              </a:ext>
            </a:extLst>
          </p:cNvPr>
          <p:cNvSpPr>
            <a:spLocks noGrp="1"/>
          </p:cNvSpPr>
          <p:nvPr>
            <p:ph sz="quarter" idx="13" hasCustomPrompt="1"/>
          </p:nvPr>
        </p:nvSpPr>
        <p:spPr>
          <a:xfrm>
            <a:off x="395287" y="1412776"/>
            <a:ext cx="4104705" cy="2160811"/>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5" name="Segnaposto contenuto 2">
            <a:extLst>
              <a:ext uri="{FF2B5EF4-FFF2-40B4-BE49-F238E27FC236}">
                <a16:creationId xmlns:a16="http://schemas.microsoft.com/office/drawing/2014/main" id="{69585988-BB32-4C69-B7F5-0A032F1503B2}"/>
              </a:ext>
            </a:extLst>
          </p:cNvPr>
          <p:cNvSpPr>
            <a:spLocks noGrp="1"/>
          </p:cNvSpPr>
          <p:nvPr>
            <p:ph sz="quarter" idx="14" hasCustomPrompt="1"/>
          </p:nvPr>
        </p:nvSpPr>
        <p:spPr>
          <a:xfrm>
            <a:off x="405616" y="3789040"/>
            <a:ext cx="4094376" cy="2160811"/>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6" name="Segnaposto contenuto 2">
            <a:extLst>
              <a:ext uri="{FF2B5EF4-FFF2-40B4-BE49-F238E27FC236}">
                <a16:creationId xmlns:a16="http://schemas.microsoft.com/office/drawing/2014/main" id="{7543F941-0D7A-4FBE-9210-692797DFC324}"/>
              </a:ext>
            </a:extLst>
          </p:cNvPr>
          <p:cNvSpPr>
            <a:spLocks noGrp="1"/>
          </p:cNvSpPr>
          <p:nvPr>
            <p:ph sz="quarter" idx="15" hasCustomPrompt="1"/>
          </p:nvPr>
        </p:nvSpPr>
        <p:spPr>
          <a:xfrm>
            <a:off x="4644008" y="3789040"/>
            <a:ext cx="4176142" cy="2160811"/>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8" name="Segnaposto contenuto 2">
            <a:extLst>
              <a:ext uri="{FF2B5EF4-FFF2-40B4-BE49-F238E27FC236}">
                <a16:creationId xmlns:a16="http://schemas.microsoft.com/office/drawing/2014/main" id="{C8DBFE61-0534-4E49-A4E3-E6011A4ECD6F}"/>
              </a:ext>
            </a:extLst>
          </p:cNvPr>
          <p:cNvSpPr>
            <a:spLocks noGrp="1"/>
          </p:cNvSpPr>
          <p:nvPr>
            <p:ph sz="quarter" idx="16" hasCustomPrompt="1"/>
          </p:nvPr>
        </p:nvSpPr>
        <p:spPr>
          <a:xfrm>
            <a:off x="4644008" y="1442128"/>
            <a:ext cx="4176142" cy="2160810"/>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Tree>
    <p:extLst>
      <p:ext uri="{BB962C8B-B14F-4D97-AF65-F5344CB8AC3E}">
        <p14:creationId xmlns:p14="http://schemas.microsoft.com/office/powerpoint/2010/main" val="177490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4" name="Segnaposto contenuto 2">
            <a:extLst>
              <a:ext uri="{FF2B5EF4-FFF2-40B4-BE49-F238E27FC236}">
                <a16:creationId xmlns:a16="http://schemas.microsoft.com/office/drawing/2014/main" id="{84F9DFA0-3B81-486F-A739-21D20BEC86B9}"/>
              </a:ext>
            </a:extLst>
          </p:cNvPr>
          <p:cNvSpPr>
            <a:spLocks noGrp="1"/>
          </p:cNvSpPr>
          <p:nvPr>
            <p:ph sz="quarter" idx="13" hasCustomPrompt="1"/>
          </p:nvPr>
        </p:nvSpPr>
        <p:spPr>
          <a:xfrm>
            <a:off x="395287" y="1412777"/>
            <a:ext cx="4104705" cy="1368152"/>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8" name="Segnaposto contenuto 2">
            <a:extLst>
              <a:ext uri="{FF2B5EF4-FFF2-40B4-BE49-F238E27FC236}">
                <a16:creationId xmlns:a16="http://schemas.microsoft.com/office/drawing/2014/main" id="{C8DBFE61-0534-4E49-A4E3-E6011A4ECD6F}"/>
              </a:ext>
            </a:extLst>
          </p:cNvPr>
          <p:cNvSpPr>
            <a:spLocks noGrp="1"/>
          </p:cNvSpPr>
          <p:nvPr>
            <p:ph sz="quarter" idx="16" hasCustomPrompt="1"/>
          </p:nvPr>
        </p:nvSpPr>
        <p:spPr>
          <a:xfrm>
            <a:off x="4644008" y="1442127"/>
            <a:ext cx="4176142" cy="4507723"/>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9" name="Segnaposto contenuto 2">
            <a:extLst>
              <a:ext uri="{FF2B5EF4-FFF2-40B4-BE49-F238E27FC236}">
                <a16:creationId xmlns:a16="http://schemas.microsoft.com/office/drawing/2014/main" id="{5F061024-D8EF-4CBD-8874-B205B0A7BDEE}"/>
              </a:ext>
            </a:extLst>
          </p:cNvPr>
          <p:cNvSpPr>
            <a:spLocks noGrp="1"/>
          </p:cNvSpPr>
          <p:nvPr>
            <p:ph sz="quarter" idx="17" hasCustomPrompt="1"/>
          </p:nvPr>
        </p:nvSpPr>
        <p:spPr>
          <a:xfrm>
            <a:off x="395286" y="2997238"/>
            <a:ext cx="4104705" cy="1368152"/>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10" name="Segnaposto contenuto 2">
            <a:extLst>
              <a:ext uri="{FF2B5EF4-FFF2-40B4-BE49-F238E27FC236}">
                <a16:creationId xmlns:a16="http://schemas.microsoft.com/office/drawing/2014/main" id="{6B934709-AFD8-4F58-B154-316366CE9C61}"/>
              </a:ext>
            </a:extLst>
          </p:cNvPr>
          <p:cNvSpPr>
            <a:spLocks noGrp="1"/>
          </p:cNvSpPr>
          <p:nvPr>
            <p:ph sz="quarter" idx="18" hasCustomPrompt="1"/>
          </p:nvPr>
        </p:nvSpPr>
        <p:spPr>
          <a:xfrm>
            <a:off x="405616" y="4581699"/>
            <a:ext cx="4104705" cy="1368152"/>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Tree>
    <p:extLst>
      <p:ext uri="{BB962C8B-B14F-4D97-AF65-F5344CB8AC3E}">
        <p14:creationId xmlns:p14="http://schemas.microsoft.com/office/powerpoint/2010/main" val="1549307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3275856" cy="685800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812" y="548680"/>
            <a:ext cx="2088232" cy="2088232"/>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0" r:id="rId3"/>
    <p:sldLayoutId id="214748369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ttangolo 3"/>
          <p:cNvSpPr/>
          <p:nvPr userDrawn="1"/>
        </p:nvSpPr>
        <p:spPr>
          <a:xfrm>
            <a:off x="0" y="6128810"/>
            <a:ext cx="7271792" cy="72919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55768" y="6128810"/>
            <a:ext cx="2088232" cy="729190"/>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73" r:id="rId3"/>
    <p:sldLayoutId id="2147483688" r:id="rId4"/>
    <p:sldLayoutId id="2147483689" r:id="rId5"/>
    <p:sldLayoutId id="2147483686" r:id="rId6"/>
    <p:sldLayoutId id="2147483696" r:id="rId7"/>
    <p:sldLayoutId id="2147483687" r:id="rId8"/>
    <p:sldLayoutId id="2147483674" r:id="rId9"/>
    <p:sldLayoutId id="2147483667"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ttangolo 4"/>
          <p:cNvSpPr/>
          <p:nvPr userDrawn="1"/>
        </p:nvSpPr>
        <p:spPr>
          <a:xfrm>
            <a:off x="0" y="0"/>
            <a:ext cx="9144000" cy="685800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635896" y="548972"/>
            <a:ext cx="1872208" cy="1429433"/>
          </a:xfrm>
          <a:prstGeom prst="rect">
            <a:avLst/>
          </a:prstGeom>
        </p:spPr>
      </p:pic>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06134" y="5436114"/>
            <a:ext cx="3531732" cy="1233246"/>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256226" y="6173407"/>
            <a:ext cx="278027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457975" y="6182111"/>
            <a:ext cx="2008262" cy="531272"/>
          </a:xfrm>
          <a:prstGeom prst="rect">
            <a:avLst/>
          </a:prstGeom>
        </p:spPr>
      </p:pic>
      <p:sp>
        <p:nvSpPr>
          <p:cNvPr id="4"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12323933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8010561" y="5877273"/>
            <a:ext cx="1043938" cy="936104"/>
          </a:xfrm>
          <a:prstGeom prst="rect">
            <a:avLst/>
          </a:prstGeom>
        </p:spPr>
      </p:pic>
    </p:spTree>
    <p:extLst>
      <p:ext uri="{BB962C8B-B14F-4D97-AF65-F5344CB8AC3E}">
        <p14:creationId xmlns:p14="http://schemas.microsoft.com/office/powerpoint/2010/main" val="29819439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3275856" cy="685800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12" y="548680"/>
            <a:ext cx="2088232" cy="2088232"/>
          </a:xfrm>
          <a:prstGeom prst="rect">
            <a:avLst/>
          </a:prstGeom>
        </p:spPr>
      </p:pic>
    </p:spTree>
    <p:extLst>
      <p:ext uri="{BB962C8B-B14F-4D97-AF65-F5344CB8AC3E}">
        <p14:creationId xmlns:p14="http://schemas.microsoft.com/office/powerpoint/2010/main" val="1730286022"/>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creativecommons.org/licenses/by/4.0/" TargetMode="External"/><Relationship Id="rId4" Type="http://schemas.openxmlformats.org/officeDocument/2006/relationships/hyperlink" Target="https://www.sussex.ac.uk/library/researchdatamanagement/organise/namingandorganisingfil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msacta.unibo.it/"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protocols.io/" TargetMode="Externa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5281/zenodo.7738501" TargetMode="External"/><Relationship Id="rId2" Type="http://schemas.openxmlformats.org/officeDocument/2006/relationships/image" Target="../media/image20.emf"/><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research-europe.ec.europa.eu/for-referees/guidelines/" TargetMode="External"/><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unesdoc.unesco.org/ark:/48223/pf0000379949.locale=en"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ww.fosteropenscience.eu/foster-taxonomy/open-science-definition" TargetMode="Externa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creativecommons.org/licenses/by/4.0/" TargetMode="External"/><Relationship Id="rId4" Type="http://schemas.openxmlformats.org/officeDocument/2006/relationships/hyperlink" Target="https://www.fosteropenscience.eu/learning/introduction-to-responsible-research-and-innovation/#/id/5d8dc624f8aa28b011a1645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doi.org/10.5281/zenodo.5534111"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sba.unibo.it/it/almadl/open-access-e-open-science/servizio-di-supporto-delle-biblioteche" TargetMode="External"/><Relationship Id="rId7" Type="http://schemas.openxmlformats.org/officeDocument/2006/relationships/image" Target="../media/image6.png"/><Relationship Id="rId12" Type="http://schemas.openxmlformats.org/officeDocument/2006/relationships/image" Target="../media/image27.png"/><Relationship Id="rId2" Type="http://schemas.openxmlformats.org/officeDocument/2006/relationships/hyperlink" Target="mailto:aric.datasteward@unibo.it" TargetMode="External"/><Relationship Id="rId1" Type="http://schemas.openxmlformats.org/officeDocument/2006/relationships/slideLayout" Target="../slideLayouts/slideLayout6.xml"/><Relationship Id="rId6" Type="http://schemas.openxmlformats.org/officeDocument/2006/relationships/hyperlink" Target="http://creativecommons.org/licenses/by/4.0/" TargetMode="External"/><Relationship Id="rId11" Type="http://schemas.openxmlformats.org/officeDocument/2006/relationships/image" Target="../media/image26.svg"/><Relationship Id="rId5" Type="http://schemas.openxmlformats.org/officeDocument/2006/relationships/hyperlink" Target="mailto:privacy@unibo.it" TargetMode="External"/><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hyperlink" Target="mailto:kto@unibo.it" TargetMode="External"/><Relationship Id="rId9" Type="http://schemas.openxmlformats.org/officeDocument/2006/relationships/image" Target="../media/image24.sv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8mpnBF" TargetMode="External"/><Relationship Id="rId3" Type="http://schemas.openxmlformats.org/officeDocument/2006/relationships/image" Target="../media/image31.png"/><Relationship Id="rId7" Type="http://schemas.openxmlformats.org/officeDocument/2006/relationships/hyperlink" Target="https://erc.europa.eu/managing-your-project/open-science#bootstrap-panel-3-body" TargetMode="Externa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ec.europa.eu/info/funding-tenders/opportunities/docs/2021-2027/common/guidance/aga_en.pdf" TargetMode="External"/><Relationship Id="rId11" Type="http://schemas.openxmlformats.org/officeDocument/2006/relationships/hyperlink" Target="http://creativecommons.org/licenses/by/4.0/" TargetMode="External"/><Relationship Id="rId5" Type="http://schemas.openxmlformats.org/officeDocument/2006/relationships/hyperlink" Target="https://ec.europa.eu/info/funding-tenders/opportunities/docs/2021-2027/horizon/guidance/programme-guide_horizon_en.pdf" TargetMode="External"/><Relationship Id="rId10" Type="http://schemas.openxmlformats.org/officeDocument/2006/relationships/image" Target="../media/image33.png"/><Relationship Id="rId4" Type="http://schemas.openxmlformats.org/officeDocument/2006/relationships/hyperlink" Target="https://ec.europa.eu/info/funding-tenders/opportunities/portal/screen/how-to-participate/reference-documents;programCode=HORIZON" TargetMode="External"/><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hyperlink" Target="mailto:Bianca.gualandi4@unibo.it"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4.0/" TargetMode="External"/><Relationship Id="rId5" Type="http://schemas.openxmlformats.org/officeDocument/2006/relationships/hyperlink" Target="https://www.fosteropenscience.eu/" TargetMode="External"/><Relationship Id="rId4" Type="http://schemas.openxmlformats.org/officeDocument/2006/relationships/hyperlink" Target="https://www.fosteropenscience.eu/foster-taxonomy/open-science-defini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esdoc.unesco.org/ark:/48223/pf0000379949.locale=en"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s.slideshare.net/victsoukala/2021-05-oscytsoukala"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ara.eu/about/" TargetMode="External"/><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creativecommons.org/licenses/by/4.0/" TargetMode="External"/><Relationship Id="rId5" Type="http://schemas.openxmlformats.org/officeDocument/2006/relationships/hyperlink" Target="https://doi.org/10.5281/zenodo.7234562" TargetMode="External"/><Relationship Id="rId4" Type="http://schemas.openxmlformats.org/officeDocument/2006/relationships/hyperlink" Target="https://data.europa.eu/doi/10.2777/7074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9EE3C6B5-5557-4D8D-B24C-B94CC88471A1}"/>
              </a:ext>
            </a:extLst>
          </p:cNvPr>
          <p:cNvSpPr>
            <a:spLocks noGrp="1"/>
          </p:cNvSpPr>
          <p:nvPr>
            <p:ph type="body" sz="quarter" idx="10"/>
          </p:nvPr>
        </p:nvSpPr>
        <p:spPr/>
        <p:txBody>
          <a:bodyPr lIns="91440" tIns="45720" rIns="91440" bIns="45720" anchor="ctr" anchorCtr="0"/>
          <a:lstStyle/>
          <a:p>
            <a:r>
              <a:rPr lang="it-IT" dirty="0">
                <a:cs typeface="Calibri"/>
              </a:rPr>
              <a:t>Trasparenza della ricerca: </a:t>
            </a:r>
            <a:br>
              <a:rPr lang="it-IT" dirty="0">
                <a:cs typeface="Calibri"/>
              </a:rPr>
            </a:br>
            <a:r>
              <a:rPr lang="it-IT" dirty="0">
                <a:cs typeface="Calibri"/>
              </a:rPr>
              <a:t>Open Science e dati FAIR </a:t>
            </a:r>
          </a:p>
        </p:txBody>
      </p:sp>
      <p:sp>
        <p:nvSpPr>
          <p:cNvPr id="11" name="Segnaposto testo 4">
            <a:extLst>
              <a:ext uri="{FF2B5EF4-FFF2-40B4-BE49-F238E27FC236}">
                <a16:creationId xmlns:a16="http://schemas.microsoft.com/office/drawing/2014/main" id="{2020C704-441D-4F9C-94DF-8B47D4AE682B}"/>
              </a:ext>
            </a:extLst>
          </p:cNvPr>
          <p:cNvSpPr>
            <a:spLocks noGrp="1"/>
          </p:cNvSpPr>
          <p:nvPr>
            <p:ph type="body" sz="quarter" idx="11"/>
          </p:nvPr>
        </p:nvSpPr>
        <p:spPr>
          <a:xfrm>
            <a:off x="3563938" y="5163790"/>
            <a:ext cx="5256212" cy="425450"/>
          </a:xfrm>
        </p:spPr>
        <p:txBody>
          <a:bodyPr lIns="91440" tIns="45720" rIns="91440" bIns="45720" anchor="t"/>
          <a:lstStyle/>
          <a:p>
            <a:r>
              <a:rPr lang="it-IT" dirty="0"/>
              <a:t>Bianca Gualandi</a:t>
            </a:r>
          </a:p>
        </p:txBody>
      </p:sp>
      <p:sp>
        <p:nvSpPr>
          <p:cNvPr id="12" name="Segnaposto testo 5">
            <a:extLst>
              <a:ext uri="{FF2B5EF4-FFF2-40B4-BE49-F238E27FC236}">
                <a16:creationId xmlns:a16="http://schemas.microsoft.com/office/drawing/2014/main" id="{4CD0D1B5-9F95-4453-B62A-0F561F33F982}"/>
              </a:ext>
            </a:extLst>
          </p:cNvPr>
          <p:cNvSpPr>
            <a:spLocks noGrp="1"/>
          </p:cNvSpPr>
          <p:nvPr>
            <p:ph type="body" sz="quarter" idx="12"/>
          </p:nvPr>
        </p:nvSpPr>
        <p:spPr>
          <a:xfrm>
            <a:off x="3563938" y="5661918"/>
            <a:ext cx="5329237" cy="791418"/>
          </a:xfrm>
        </p:spPr>
        <p:txBody>
          <a:bodyPr lIns="91440" tIns="45720" rIns="91440" bIns="45720" anchor="t"/>
          <a:lstStyle/>
          <a:p>
            <a:r>
              <a:rPr lang="en-US" sz="1700" dirty="0"/>
              <a:t>Data Steward, Research Division (ARIC)</a:t>
            </a:r>
            <a:br>
              <a:rPr lang="en-US" sz="1700" dirty="0"/>
            </a:br>
            <a:r>
              <a:rPr lang="en-US" sz="1700" dirty="0"/>
              <a:t>Alma Mater </a:t>
            </a:r>
            <a:r>
              <a:rPr lang="en-US" sz="1700" dirty="0" err="1"/>
              <a:t>Studiorum</a:t>
            </a:r>
            <a:r>
              <a:rPr lang="en-US" sz="1700" dirty="0"/>
              <a:t> – </a:t>
            </a:r>
            <a:r>
              <a:rPr lang="en-US" sz="1700" dirty="0" err="1"/>
              <a:t>Università</a:t>
            </a:r>
            <a:r>
              <a:rPr lang="en-US" sz="1700" dirty="0"/>
              <a:t> di Bologna</a:t>
            </a:r>
            <a:endParaRPr lang="en-US" sz="1700" dirty="0">
              <a:cs typeface="Calibri"/>
            </a:endParaRPr>
          </a:p>
          <a:p>
            <a:endParaRPr lang="en-US" sz="1200" dirty="0">
              <a:ea typeface="+mj-lt"/>
              <a:cs typeface="+mj-lt"/>
            </a:endParaRPr>
          </a:p>
          <a:p>
            <a:r>
              <a:rPr lang="en-US" sz="1200" dirty="0">
                <a:ea typeface="+mj-lt"/>
                <a:cs typeface="+mj-lt"/>
              </a:rPr>
              <a:t>Seminario «Open science in Horizon Europe: </a:t>
            </a:r>
            <a:r>
              <a:rPr lang="en-US" sz="1200" dirty="0" err="1">
                <a:ea typeface="+mj-lt"/>
                <a:cs typeface="+mj-lt"/>
              </a:rPr>
              <a:t>istruzioni</a:t>
            </a:r>
            <a:r>
              <a:rPr lang="en-US" sz="1200" dirty="0">
                <a:ea typeface="+mj-lt"/>
                <a:cs typeface="+mj-lt"/>
              </a:rPr>
              <a:t> per </a:t>
            </a:r>
            <a:r>
              <a:rPr lang="en-US" sz="1200" dirty="0" err="1">
                <a:ea typeface="+mj-lt"/>
                <a:cs typeface="+mj-lt"/>
              </a:rPr>
              <a:t>l’uso</a:t>
            </a:r>
            <a:r>
              <a:rPr lang="en-US" sz="1200" dirty="0">
                <a:ea typeface="+mj-lt"/>
                <a:cs typeface="+mj-lt"/>
              </a:rPr>
              <a:t>» del 04/04/2023</a:t>
            </a:r>
            <a:endParaRPr lang="en-US" sz="1200">
              <a:cs typeface="Calibri"/>
            </a:endParaRPr>
          </a:p>
          <a:p>
            <a:endParaRPr lang="en-US" dirty="0">
              <a:cs typeface="Calibri"/>
            </a:endParaRPr>
          </a:p>
        </p:txBody>
      </p:sp>
      <p:grpSp>
        <p:nvGrpSpPr>
          <p:cNvPr id="6" name="Gruppo 5">
            <a:extLst>
              <a:ext uri="{FF2B5EF4-FFF2-40B4-BE49-F238E27FC236}">
                <a16:creationId xmlns:a16="http://schemas.microsoft.com/office/drawing/2014/main" id="{CE78AF82-003F-483A-036D-EE973B42EBDA}"/>
              </a:ext>
            </a:extLst>
          </p:cNvPr>
          <p:cNvGrpSpPr/>
          <p:nvPr/>
        </p:nvGrpSpPr>
        <p:grpSpPr>
          <a:xfrm>
            <a:off x="251976" y="6234352"/>
            <a:ext cx="1008112" cy="526107"/>
            <a:chOff x="179512" y="6302077"/>
            <a:chExt cx="1008112" cy="526107"/>
          </a:xfrm>
        </p:grpSpPr>
        <p:sp>
          <p:nvSpPr>
            <p:cNvPr id="3" name="CasellaDiTesto 2">
              <a:extLst>
                <a:ext uri="{FF2B5EF4-FFF2-40B4-BE49-F238E27FC236}">
                  <a16:creationId xmlns:a16="http://schemas.microsoft.com/office/drawing/2014/main" id="{F1EF1E13-A4D6-62A5-ED46-27FA617FC49C}"/>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5" name="Immagine 4">
              <a:hlinkClick r:id="rId2"/>
              <a:extLst>
                <a:ext uri="{FF2B5EF4-FFF2-40B4-BE49-F238E27FC236}">
                  <a16:creationId xmlns:a16="http://schemas.microsoft.com/office/drawing/2014/main" id="{D60832AD-251C-8A54-CD2C-2977A7DC21ED}"/>
                </a:ext>
              </a:extLst>
            </p:cNvPr>
            <p:cNvPicPr>
              <a:picLocks noChangeAspect="1"/>
            </p:cNvPicPr>
            <p:nvPr/>
          </p:nvPicPr>
          <p:blipFill>
            <a:blip r:embed="rId3"/>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118601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6BACCD8-2A01-4C88-82BE-102A4B854E92}"/>
              </a:ext>
            </a:extLst>
          </p:cNvPr>
          <p:cNvSpPr>
            <a:spLocks noGrp="1"/>
          </p:cNvSpPr>
          <p:nvPr>
            <p:ph type="body" sz="quarter" idx="10"/>
          </p:nvPr>
        </p:nvSpPr>
        <p:spPr/>
        <p:txBody>
          <a:bodyPr/>
          <a:lstStyle/>
          <a:p>
            <a:r>
              <a:rPr lang="it-IT" dirty="0"/>
              <a:t>Un acronimo per spiegarli tutti</a:t>
            </a:r>
          </a:p>
        </p:txBody>
      </p:sp>
      <p:sp>
        <p:nvSpPr>
          <p:cNvPr id="3" name="Segnaposto testo 2">
            <a:extLst>
              <a:ext uri="{FF2B5EF4-FFF2-40B4-BE49-F238E27FC236}">
                <a16:creationId xmlns:a16="http://schemas.microsoft.com/office/drawing/2014/main" id="{6E9058BD-70AB-45B5-AB1C-31DADCB3A6B1}"/>
              </a:ext>
            </a:extLst>
          </p:cNvPr>
          <p:cNvSpPr>
            <a:spLocks noGrp="1"/>
          </p:cNvSpPr>
          <p:nvPr>
            <p:ph type="body" sz="quarter" idx="11"/>
          </p:nvPr>
        </p:nvSpPr>
        <p:spPr/>
        <p:txBody>
          <a:bodyPr/>
          <a:lstStyle/>
          <a:p>
            <a:r>
              <a:rPr lang="it-IT" dirty="0"/>
              <a:t>Gestiti per essere FAIR</a:t>
            </a:r>
          </a:p>
        </p:txBody>
      </p:sp>
      <p:pic>
        <p:nvPicPr>
          <p:cNvPr id="4" name="Immagine 3">
            <a:extLst>
              <a:ext uri="{FF2B5EF4-FFF2-40B4-BE49-F238E27FC236}">
                <a16:creationId xmlns:a16="http://schemas.microsoft.com/office/drawing/2014/main" id="{B87BA69C-FA30-4520-A0F6-59110BD9FB98}"/>
              </a:ext>
            </a:extLst>
          </p:cNvPr>
          <p:cNvPicPr>
            <a:picLocks noChangeAspect="1"/>
          </p:cNvPicPr>
          <p:nvPr/>
        </p:nvPicPr>
        <p:blipFill>
          <a:blip r:embed="rId2"/>
          <a:stretch>
            <a:fillRect/>
          </a:stretch>
        </p:blipFill>
        <p:spPr>
          <a:xfrm>
            <a:off x="208044" y="1343257"/>
            <a:ext cx="8685858" cy="2727360"/>
          </a:xfrm>
          <a:prstGeom prst="rect">
            <a:avLst/>
          </a:prstGeom>
        </p:spPr>
      </p:pic>
      <p:sp>
        <p:nvSpPr>
          <p:cNvPr id="5" name="CasellaDiTesto 4">
            <a:extLst>
              <a:ext uri="{FF2B5EF4-FFF2-40B4-BE49-F238E27FC236}">
                <a16:creationId xmlns:a16="http://schemas.microsoft.com/office/drawing/2014/main" id="{FFD01012-4B68-4A8C-AB45-B9A1EA8D576B}"/>
              </a:ext>
            </a:extLst>
          </p:cNvPr>
          <p:cNvSpPr txBox="1"/>
          <p:nvPr/>
        </p:nvSpPr>
        <p:spPr>
          <a:xfrm>
            <a:off x="208044" y="4175193"/>
            <a:ext cx="2611680" cy="671915"/>
          </a:xfrm>
          <a:prstGeom prst="rect">
            <a:avLst/>
          </a:prstGeom>
          <a:noFill/>
        </p:spPr>
        <p:txBody>
          <a:bodyPr wrap="square">
            <a:spAutoFit/>
          </a:bodyPr>
          <a:lstStyle/>
          <a:p>
            <a:pPr lvl="0">
              <a:lnSpc>
                <a:spcPct val="107000"/>
              </a:lnSpc>
              <a:spcAft>
                <a:spcPts val="800"/>
              </a:spcAft>
            </a:pPr>
            <a:r>
              <a:rPr lang="it-IT" dirty="0">
                <a:ea typeface="Calibri" panose="020F0502020204030204" pitchFamily="34" charset="0"/>
                <a:cs typeface="Arial" panose="020B0604020202020204" pitchFamily="34" charset="0"/>
              </a:rPr>
              <a:t>I (tuoi) dati possono essere rintracciati online</a:t>
            </a:r>
          </a:p>
        </p:txBody>
      </p:sp>
      <p:sp>
        <p:nvSpPr>
          <p:cNvPr id="6" name="CasellaDiTesto 5">
            <a:extLst>
              <a:ext uri="{FF2B5EF4-FFF2-40B4-BE49-F238E27FC236}">
                <a16:creationId xmlns:a16="http://schemas.microsoft.com/office/drawing/2014/main" id="{04FA0E27-3C6C-4698-B433-D6FAED99065E}"/>
              </a:ext>
            </a:extLst>
          </p:cNvPr>
          <p:cNvSpPr txBox="1"/>
          <p:nvPr/>
        </p:nvSpPr>
        <p:spPr>
          <a:xfrm>
            <a:off x="1879591" y="5053010"/>
            <a:ext cx="2134825" cy="968278"/>
          </a:xfrm>
          <a:prstGeom prst="rect">
            <a:avLst/>
          </a:prstGeom>
          <a:noFill/>
        </p:spPr>
        <p:txBody>
          <a:bodyPr wrap="square">
            <a:spAutoFit/>
          </a:bodyPr>
          <a:lstStyle/>
          <a:p>
            <a:pPr lvl="0">
              <a:lnSpc>
                <a:spcPct val="107000"/>
              </a:lnSpc>
              <a:spcAft>
                <a:spcPts val="800"/>
              </a:spcAft>
            </a:pPr>
            <a:r>
              <a:rPr lang="it-IT" dirty="0">
                <a:ea typeface="Calibri" panose="020F0502020204030204" pitchFamily="34" charset="0"/>
                <a:cs typeface="Arial" panose="020B0604020202020204" pitchFamily="34" charset="0"/>
              </a:rPr>
              <a:t>È sempre possibile accedere almeno ai metadati</a:t>
            </a:r>
          </a:p>
        </p:txBody>
      </p:sp>
      <p:sp>
        <p:nvSpPr>
          <p:cNvPr id="7" name="CasellaDiTesto 6">
            <a:extLst>
              <a:ext uri="{FF2B5EF4-FFF2-40B4-BE49-F238E27FC236}">
                <a16:creationId xmlns:a16="http://schemas.microsoft.com/office/drawing/2014/main" id="{E9594BF8-FE47-4AC0-A66B-098C0FED741E}"/>
              </a:ext>
            </a:extLst>
          </p:cNvPr>
          <p:cNvSpPr txBox="1"/>
          <p:nvPr/>
        </p:nvSpPr>
        <p:spPr>
          <a:xfrm>
            <a:off x="4014416" y="4160187"/>
            <a:ext cx="2152230" cy="968278"/>
          </a:xfrm>
          <a:prstGeom prst="rect">
            <a:avLst/>
          </a:prstGeom>
          <a:noFill/>
        </p:spPr>
        <p:txBody>
          <a:bodyPr wrap="square">
            <a:spAutoFit/>
          </a:bodyPr>
          <a:lstStyle/>
          <a:p>
            <a:pPr lvl="0">
              <a:lnSpc>
                <a:spcPct val="107000"/>
              </a:lnSpc>
              <a:spcAft>
                <a:spcPts val="800"/>
              </a:spcAft>
            </a:pPr>
            <a:r>
              <a:rPr lang="it-IT" dirty="0">
                <a:ea typeface="Calibri" panose="020F0502020204030204" pitchFamily="34" charset="0"/>
                <a:cs typeface="Arial" panose="020B0604020202020204" pitchFamily="34" charset="0"/>
              </a:rPr>
              <a:t>I (tuoi) dati utilizzano standard e strumenti tecnologici condivisi</a:t>
            </a:r>
          </a:p>
        </p:txBody>
      </p:sp>
      <p:sp>
        <p:nvSpPr>
          <p:cNvPr id="8" name="CasellaDiTesto 7">
            <a:extLst>
              <a:ext uri="{FF2B5EF4-FFF2-40B4-BE49-F238E27FC236}">
                <a16:creationId xmlns:a16="http://schemas.microsoft.com/office/drawing/2014/main" id="{C3BE6846-4093-4483-9E8D-9F9BAE111CFF}"/>
              </a:ext>
            </a:extLst>
          </p:cNvPr>
          <p:cNvSpPr txBox="1"/>
          <p:nvPr/>
        </p:nvSpPr>
        <p:spPr>
          <a:xfrm>
            <a:off x="6411352" y="5053010"/>
            <a:ext cx="2442848" cy="968278"/>
          </a:xfrm>
          <a:prstGeom prst="rect">
            <a:avLst/>
          </a:prstGeom>
          <a:noFill/>
        </p:spPr>
        <p:txBody>
          <a:bodyPr wrap="square">
            <a:spAutoFit/>
          </a:bodyPr>
          <a:lstStyle/>
          <a:p>
            <a:pPr lvl="0">
              <a:lnSpc>
                <a:spcPct val="107000"/>
              </a:lnSpc>
              <a:spcAft>
                <a:spcPts val="800"/>
              </a:spcAft>
            </a:pPr>
            <a:r>
              <a:rPr lang="it-IT" dirty="0">
                <a:ea typeface="Calibri" panose="020F0502020204030204" pitchFamily="34" charset="0"/>
                <a:cs typeface="Arial" panose="020B0604020202020204" pitchFamily="34" charset="0"/>
              </a:rPr>
              <a:t>I (tuoi) dati sono accompagnati da chiare regole di accesso</a:t>
            </a:r>
          </a:p>
        </p:txBody>
      </p:sp>
      <p:sp>
        <p:nvSpPr>
          <p:cNvPr id="9" name="Segnaposto testo 2">
            <a:extLst>
              <a:ext uri="{FF2B5EF4-FFF2-40B4-BE49-F238E27FC236}">
                <a16:creationId xmlns:a16="http://schemas.microsoft.com/office/drawing/2014/main" id="{AC6C49E0-9E8E-4B5A-ABB9-0534F24BCE2A}"/>
              </a:ext>
            </a:extLst>
          </p:cNvPr>
          <p:cNvSpPr txBox="1">
            <a:spLocks/>
          </p:cNvSpPr>
          <p:nvPr/>
        </p:nvSpPr>
        <p:spPr>
          <a:xfrm>
            <a:off x="1223628" y="2337613"/>
            <a:ext cx="6696744" cy="689292"/>
          </a:xfrm>
          <a:prstGeom prst="rect">
            <a:avLst/>
          </a:prstGeom>
          <a:ln w="38100">
            <a:solidFill>
              <a:srgbClr val="1F3D5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t>Gestire i dati in modo FAIR significa anche molto altro, ma approfondire questi principi esula dagli obiettivi dell’incontro di oggi.</a:t>
            </a:r>
            <a:endParaRPr lang="en-US" dirty="0"/>
          </a:p>
        </p:txBody>
      </p:sp>
      <p:grpSp>
        <p:nvGrpSpPr>
          <p:cNvPr id="10" name="Gruppo 9">
            <a:extLst>
              <a:ext uri="{FF2B5EF4-FFF2-40B4-BE49-F238E27FC236}">
                <a16:creationId xmlns:a16="http://schemas.microsoft.com/office/drawing/2014/main" id="{08CFD2C1-672D-4F90-ACA9-78DF346A861A}"/>
              </a:ext>
            </a:extLst>
          </p:cNvPr>
          <p:cNvGrpSpPr/>
          <p:nvPr/>
        </p:nvGrpSpPr>
        <p:grpSpPr>
          <a:xfrm>
            <a:off x="6125726" y="6287269"/>
            <a:ext cx="1008112" cy="526107"/>
            <a:chOff x="179512" y="6302077"/>
            <a:chExt cx="1008112" cy="526107"/>
          </a:xfrm>
        </p:grpSpPr>
        <p:sp>
          <p:nvSpPr>
            <p:cNvPr id="11" name="CasellaDiTesto 10">
              <a:extLst>
                <a:ext uri="{FF2B5EF4-FFF2-40B4-BE49-F238E27FC236}">
                  <a16:creationId xmlns:a16="http://schemas.microsoft.com/office/drawing/2014/main" id="{3691E409-5353-48CC-B526-40582D49C34A}"/>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2" name="Immagine 11">
              <a:hlinkClick r:id="rId3"/>
              <a:extLst>
                <a:ext uri="{FF2B5EF4-FFF2-40B4-BE49-F238E27FC236}">
                  <a16:creationId xmlns:a16="http://schemas.microsoft.com/office/drawing/2014/main" id="{9599D959-8092-4129-A4EC-3FC90BBA6158}"/>
                </a:ext>
              </a:extLst>
            </p:cNvPr>
            <p:cNvPicPr>
              <a:picLocks noChangeAspect="1"/>
            </p:cNvPicPr>
            <p:nvPr/>
          </p:nvPicPr>
          <p:blipFill>
            <a:blip r:embed="rId4"/>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39723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4BCF46B-A143-46A9-8574-13BF259F4120}"/>
              </a:ext>
            </a:extLst>
          </p:cNvPr>
          <p:cNvSpPr>
            <a:spLocks noGrp="1"/>
          </p:cNvSpPr>
          <p:nvPr>
            <p:ph type="body" sz="quarter" idx="10"/>
          </p:nvPr>
        </p:nvSpPr>
        <p:spPr/>
        <p:txBody>
          <a:bodyPr/>
          <a:lstStyle/>
          <a:p>
            <a:r>
              <a:rPr lang="it-IT" dirty="0"/>
              <a:t>Ma per un dato FAIR bisogna iniziare dalle basi</a:t>
            </a:r>
          </a:p>
        </p:txBody>
      </p:sp>
      <p:sp>
        <p:nvSpPr>
          <p:cNvPr id="3" name="Segnaposto testo 2">
            <a:extLst>
              <a:ext uri="{FF2B5EF4-FFF2-40B4-BE49-F238E27FC236}">
                <a16:creationId xmlns:a16="http://schemas.microsoft.com/office/drawing/2014/main" id="{FBC00209-129C-4DDB-AEE4-17E04AC53B64}"/>
              </a:ext>
            </a:extLst>
          </p:cNvPr>
          <p:cNvSpPr>
            <a:spLocks noGrp="1"/>
          </p:cNvSpPr>
          <p:nvPr>
            <p:ph type="body" sz="quarter" idx="11"/>
          </p:nvPr>
        </p:nvSpPr>
        <p:spPr>
          <a:xfrm>
            <a:off x="2771800" y="1415554"/>
            <a:ext cx="6048920" cy="2160141"/>
          </a:xfrm>
        </p:spPr>
        <p:txBody>
          <a:bodyPr/>
          <a:lstStyle/>
          <a:p>
            <a:r>
              <a:rPr lang="it-IT" dirty="0">
                <a:cs typeface="Calibri"/>
              </a:rPr>
              <a:t>Per avere dei dati davvero riutilizzabili, è importante </a:t>
            </a:r>
            <a:r>
              <a:rPr lang="it-IT" b="1" dirty="0">
                <a:cs typeface="Calibri"/>
              </a:rPr>
              <a:t>pianificare</a:t>
            </a:r>
            <a:r>
              <a:rPr lang="it-IT" dirty="0">
                <a:cs typeface="Calibri"/>
              </a:rPr>
              <a:t> e adottare chiare misure per la loro gestione, specialmente se in un </a:t>
            </a:r>
            <a:r>
              <a:rPr lang="it-IT" b="1" dirty="0">
                <a:cs typeface="Calibri"/>
              </a:rPr>
              <a:t>contesto collaborativo</a:t>
            </a:r>
            <a:r>
              <a:rPr lang="it-IT" dirty="0">
                <a:cs typeface="Calibri"/>
              </a:rPr>
              <a:t>. </a:t>
            </a:r>
          </a:p>
          <a:p>
            <a:endParaRPr lang="it-IT" dirty="0">
              <a:cs typeface="Calibri"/>
            </a:endParaRPr>
          </a:p>
          <a:p>
            <a:r>
              <a:rPr lang="it-IT" dirty="0">
                <a:cs typeface="Calibri"/>
              </a:rPr>
              <a:t>Strumenti di </a:t>
            </a:r>
            <a:r>
              <a:rPr lang="it-IT" b="1" i="1" dirty="0" err="1">
                <a:cs typeface="Calibri"/>
              </a:rPr>
              <a:t>version</a:t>
            </a:r>
            <a:r>
              <a:rPr lang="it-IT" b="1" i="1" dirty="0">
                <a:cs typeface="Calibri"/>
              </a:rPr>
              <a:t> control</a:t>
            </a:r>
            <a:r>
              <a:rPr lang="it-IT" i="1" dirty="0">
                <a:cs typeface="Calibri"/>
              </a:rPr>
              <a:t>, </a:t>
            </a:r>
            <a:r>
              <a:rPr lang="it-IT" dirty="0">
                <a:cs typeface="Calibri"/>
              </a:rPr>
              <a:t>sia generici che specifici ad es. per il software, aiutano la collaborazione in tempo reale ed evitano la proliferazione di versioni diverse dello stesso file.</a:t>
            </a:r>
          </a:p>
        </p:txBody>
      </p:sp>
      <p:pic>
        <p:nvPicPr>
          <p:cNvPr id="5" name="Immagine 4">
            <a:extLst>
              <a:ext uri="{FF2B5EF4-FFF2-40B4-BE49-F238E27FC236}">
                <a16:creationId xmlns:a16="http://schemas.microsoft.com/office/drawing/2014/main" id="{4915E038-3D67-4E45-A14F-8FF502D81DAC}"/>
              </a:ext>
            </a:extLst>
          </p:cNvPr>
          <p:cNvPicPr>
            <a:picLocks noChangeAspect="1"/>
          </p:cNvPicPr>
          <p:nvPr/>
        </p:nvPicPr>
        <p:blipFill rotWithShape="1">
          <a:blip r:embed="rId2"/>
          <a:srcRect l="31758" t="36505" r="30819" b="33218"/>
          <a:stretch/>
        </p:blipFill>
        <p:spPr>
          <a:xfrm>
            <a:off x="1226368" y="4232065"/>
            <a:ext cx="3090864" cy="1403338"/>
          </a:xfrm>
          <a:prstGeom prst="rect">
            <a:avLst/>
          </a:prstGeom>
        </p:spPr>
      </p:pic>
      <p:pic>
        <p:nvPicPr>
          <p:cNvPr id="1026" name="Picture 2">
            <a:extLst>
              <a:ext uri="{FF2B5EF4-FFF2-40B4-BE49-F238E27FC236}">
                <a16:creationId xmlns:a16="http://schemas.microsoft.com/office/drawing/2014/main" id="{B52C8606-9185-43DC-A464-741752884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17" y="1065238"/>
            <a:ext cx="1655862" cy="3443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egnaposto testo 2">
            <a:extLst>
              <a:ext uri="{FF2B5EF4-FFF2-40B4-BE49-F238E27FC236}">
                <a16:creationId xmlns:a16="http://schemas.microsoft.com/office/drawing/2014/main" id="{2265DDC3-8C69-4B0C-BE91-FA1898C78C57}"/>
              </a:ext>
            </a:extLst>
          </p:cNvPr>
          <p:cNvSpPr txBox="1">
            <a:spLocks/>
          </p:cNvSpPr>
          <p:nvPr/>
        </p:nvSpPr>
        <p:spPr>
          <a:xfrm>
            <a:off x="4662352" y="3866505"/>
            <a:ext cx="4172090" cy="140333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cs typeface="Calibri"/>
              </a:rPr>
              <a:t>Allo stesso tempo, aiutano a tenere traccia delle diverse </a:t>
            </a:r>
            <a:r>
              <a:rPr lang="it-IT" b="1" dirty="0">
                <a:cs typeface="Calibri"/>
              </a:rPr>
              <a:t>responsabilità</a:t>
            </a:r>
            <a:r>
              <a:rPr lang="it-IT" dirty="0">
                <a:cs typeface="Calibri"/>
              </a:rPr>
              <a:t> – un altro aspetto importante su cui riflettere quando si pianifica un progetto.</a:t>
            </a:r>
          </a:p>
        </p:txBody>
      </p:sp>
      <p:sp>
        <p:nvSpPr>
          <p:cNvPr id="9" name="CasellaDiTesto 8">
            <a:extLst>
              <a:ext uri="{FF2B5EF4-FFF2-40B4-BE49-F238E27FC236}">
                <a16:creationId xmlns:a16="http://schemas.microsoft.com/office/drawing/2014/main" id="{BDFB4667-C4B3-4BB1-85F2-482E41997354}"/>
              </a:ext>
            </a:extLst>
          </p:cNvPr>
          <p:cNvSpPr txBox="1"/>
          <p:nvPr/>
        </p:nvSpPr>
        <p:spPr>
          <a:xfrm>
            <a:off x="179512" y="6305545"/>
            <a:ext cx="6984776" cy="369332"/>
          </a:xfrm>
          <a:prstGeom prst="rect">
            <a:avLst/>
          </a:prstGeom>
          <a:noFill/>
        </p:spPr>
        <p:txBody>
          <a:bodyPr wrap="square" rtlCol="0">
            <a:spAutoFit/>
          </a:bodyPr>
          <a:lstStyle/>
          <a:p>
            <a:r>
              <a:rPr lang="en-US" sz="900" dirty="0">
                <a:solidFill>
                  <a:schemeClr val="bg1"/>
                </a:solidFill>
                <a:effectLst/>
              </a:rPr>
              <a:t>Image top right from University of Sussex. Research data management.  </a:t>
            </a:r>
            <a:r>
              <a:rPr lang="en-US" sz="900" dirty="0">
                <a:solidFill>
                  <a:schemeClr val="bg1"/>
                </a:solidFill>
                <a:effectLst/>
                <a:hlinkClick r:id="rId4">
                  <a:extLst>
                    <a:ext uri="{A12FA001-AC4F-418D-AE19-62706E023703}">
                      <ahyp:hlinkClr xmlns:ahyp="http://schemas.microsoft.com/office/drawing/2018/hyperlinkcolor" val="tx"/>
                    </a:ext>
                  </a:extLst>
                </a:hlinkClick>
              </a:rPr>
              <a:t>https://www.sussex.ac.uk/library/researchdatamanagement/organise/namingandorganisingfiles</a:t>
            </a:r>
            <a:r>
              <a:rPr lang="en-US" sz="900" dirty="0">
                <a:solidFill>
                  <a:schemeClr val="bg1"/>
                </a:solidFill>
                <a:effectLst/>
              </a:rPr>
              <a:t> </a:t>
            </a:r>
          </a:p>
        </p:txBody>
      </p:sp>
      <p:grpSp>
        <p:nvGrpSpPr>
          <p:cNvPr id="10" name="Gruppo 9">
            <a:extLst>
              <a:ext uri="{FF2B5EF4-FFF2-40B4-BE49-F238E27FC236}">
                <a16:creationId xmlns:a16="http://schemas.microsoft.com/office/drawing/2014/main" id="{0BFDA28D-4CD4-4DD0-B20D-98C54B262062}"/>
              </a:ext>
            </a:extLst>
          </p:cNvPr>
          <p:cNvGrpSpPr/>
          <p:nvPr/>
        </p:nvGrpSpPr>
        <p:grpSpPr>
          <a:xfrm>
            <a:off x="6125726" y="6287269"/>
            <a:ext cx="1008112" cy="526107"/>
            <a:chOff x="179512" y="6302077"/>
            <a:chExt cx="1008112" cy="526107"/>
          </a:xfrm>
        </p:grpSpPr>
        <p:sp>
          <p:nvSpPr>
            <p:cNvPr id="11" name="CasellaDiTesto 10">
              <a:extLst>
                <a:ext uri="{FF2B5EF4-FFF2-40B4-BE49-F238E27FC236}">
                  <a16:creationId xmlns:a16="http://schemas.microsoft.com/office/drawing/2014/main" id="{296AD49F-F26B-4435-9E0C-663557ADA916}"/>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2" name="Immagine 11">
              <a:hlinkClick r:id="rId5"/>
              <a:extLst>
                <a:ext uri="{FF2B5EF4-FFF2-40B4-BE49-F238E27FC236}">
                  <a16:creationId xmlns:a16="http://schemas.microsoft.com/office/drawing/2014/main" id="{DA3E1565-92E2-4838-B555-238DF3A47CCE}"/>
                </a:ext>
              </a:extLst>
            </p:cNvPr>
            <p:cNvPicPr>
              <a:picLocks noChangeAspect="1"/>
            </p:cNvPicPr>
            <p:nvPr/>
          </p:nvPicPr>
          <p:blipFill>
            <a:blip r:embed="rId6"/>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333672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DF9ED57-0EE9-4ABF-87B2-9277AF4735B4}"/>
              </a:ext>
            </a:extLst>
          </p:cNvPr>
          <p:cNvSpPr>
            <a:spLocks noGrp="1"/>
          </p:cNvSpPr>
          <p:nvPr>
            <p:ph type="body" sz="quarter" idx="10"/>
          </p:nvPr>
        </p:nvSpPr>
        <p:spPr/>
        <p:txBody>
          <a:bodyPr/>
          <a:lstStyle/>
          <a:p>
            <a:r>
              <a:rPr lang="it-IT" dirty="0"/>
              <a:t>Preservare i dati a lungo termine</a:t>
            </a:r>
          </a:p>
        </p:txBody>
      </p:sp>
      <p:sp>
        <p:nvSpPr>
          <p:cNvPr id="3" name="Segnaposto testo 2">
            <a:extLst>
              <a:ext uri="{FF2B5EF4-FFF2-40B4-BE49-F238E27FC236}">
                <a16:creationId xmlns:a16="http://schemas.microsoft.com/office/drawing/2014/main" id="{ACAE082D-12D1-4E9B-AF74-34AEB9A0834C}"/>
              </a:ext>
            </a:extLst>
          </p:cNvPr>
          <p:cNvSpPr>
            <a:spLocks noGrp="1"/>
          </p:cNvSpPr>
          <p:nvPr>
            <p:ph type="body" sz="quarter" idx="11"/>
          </p:nvPr>
        </p:nvSpPr>
        <p:spPr>
          <a:xfrm>
            <a:off x="383803" y="1360204"/>
            <a:ext cx="4260205" cy="1836254"/>
          </a:xfrm>
        </p:spPr>
        <p:txBody>
          <a:bodyPr/>
          <a:lstStyle/>
          <a:p>
            <a:r>
              <a:rPr lang="it-IT" dirty="0"/>
              <a:t>A prescindere da dove i dati vengono conservati durante il progetto (cloud storage, spazio server, …), devono poi essere </a:t>
            </a:r>
            <a:r>
              <a:rPr lang="it-IT" b="1" dirty="0"/>
              <a:t>riversati in un archivio per dati della ricerca </a:t>
            </a:r>
            <a:r>
              <a:rPr lang="it-IT" dirty="0"/>
              <a:t>o, per usare il linguaggio della CE, un </a:t>
            </a:r>
            <a:r>
              <a:rPr lang="it-IT" i="1" dirty="0" err="1"/>
              <a:t>trusted</a:t>
            </a:r>
            <a:r>
              <a:rPr lang="it-IT" i="1" dirty="0"/>
              <a:t> data repository.</a:t>
            </a:r>
          </a:p>
        </p:txBody>
      </p:sp>
      <p:pic>
        <p:nvPicPr>
          <p:cNvPr id="7" name="Immagine 16" descr="Immagine che contiene testo&#10;&#10;Descrizione generata automaticamente">
            <a:extLst>
              <a:ext uri="{FF2B5EF4-FFF2-40B4-BE49-F238E27FC236}">
                <a16:creationId xmlns:a16="http://schemas.microsoft.com/office/drawing/2014/main" id="{26CC800B-7701-40F4-BED3-FA979A0584FB}"/>
              </a:ext>
            </a:extLst>
          </p:cNvPr>
          <p:cNvPicPr>
            <a:picLocks noChangeAspect="1"/>
          </p:cNvPicPr>
          <p:nvPr/>
        </p:nvPicPr>
        <p:blipFill>
          <a:blip r:embed="rId2"/>
          <a:stretch>
            <a:fillRect/>
          </a:stretch>
        </p:blipFill>
        <p:spPr>
          <a:xfrm>
            <a:off x="4843862" y="1324895"/>
            <a:ext cx="4054695" cy="1573853"/>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F822912F-362A-4BC9-81CC-9150DBCFA4C8}"/>
              </a:ext>
            </a:extLst>
          </p:cNvPr>
          <p:cNvSpPr txBox="1"/>
          <p:nvPr/>
        </p:nvSpPr>
        <p:spPr>
          <a:xfrm>
            <a:off x="179512" y="6403961"/>
            <a:ext cx="6984776" cy="230832"/>
          </a:xfrm>
          <a:prstGeom prst="rect">
            <a:avLst/>
          </a:prstGeom>
          <a:noFill/>
        </p:spPr>
        <p:txBody>
          <a:bodyPr wrap="square" rtlCol="0">
            <a:spAutoFit/>
          </a:bodyPr>
          <a:lstStyle/>
          <a:p>
            <a:r>
              <a:rPr lang="en-US" sz="900" dirty="0">
                <a:solidFill>
                  <a:schemeClr val="bg1"/>
                </a:solidFill>
                <a:effectLst/>
              </a:rPr>
              <a:t>Screenshot dal </a:t>
            </a:r>
            <a:r>
              <a:rPr lang="en-US" sz="900" dirty="0" err="1">
                <a:solidFill>
                  <a:schemeClr val="bg1"/>
                </a:solidFill>
                <a:effectLst/>
              </a:rPr>
              <a:t>Repositoy</a:t>
            </a:r>
            <a:r>
              <a:rPr lang="en-US" sz="900" dirty="0">
                <a:solidFill>
                  <a:schemeClr val="bg1"/>
                </a:solidFill>
                <a:effectLst/>
              </a:rPr>
              <a:t> </a:t>
            </a:r>
            <a:r>
              <a:rPr lang="en-US" sz="900" dirty="0" err="1">
                <a:solidFill>
                  <a:schemeClr val="bg1"/>
                </a:solidFill>
                <a:effectLst/>
              </a:rPr>
              <a:t>dell’Università</a:t>
            </a:r>
            <a:r>
              <a:rPr lang="en-US" sz="900" dirty="0">
                <a:solidFill>
                  <a:schemeClr val="bg1"/>
                </a:solidFill>
                <a:effectLst/>
              </a:rPr>
              <a:t> di Bologna, </a:t>
            </a:r>
            <a:r>
              <a:rPr lang="en-US" sz="900" dirty="0" err="1">
                <a:solidFill>
                  <a:schemeClr val="bg1"/>
                </a:solidFill>
                <a:effectLst/>
              </a:rPr>
              <a:t>AMSActa</a:t>
            </a:r>
            <a:r>
              <a:rPr lang="en-US" sz="900" dirty="0">
                <a:solidFill>
                  <a:schemeClr val="bg1"/>
                </a:solidFill>
                <a:effectLst/>
              </a:rPr>
              <a:t>. </a:t>
            </a:r>
            <a:r>
              <a:rPr lang="en-US" sz="900" dirty="0">
                <a:solidFill>
                  <a:schemeClr val="bg1"/>
                </a:solidFill>
                <a:effectLst/>
                <a:hlinkClick r:id="rId3">
                  <a:extLst>
                    <a:ext uri="{A12FA001-AC4F-418D-AE19-62706E023703}">
                      <ahyp:hlinkClr xmlns:ahyp="http://schemas.microsoft.com/office/drawing/2018/hyperlinkcolor" val="tx"/>
                    </a:ext>
                  </a:extLst>
                </a:hlinkClick>
              </a:rPr>
              <a:t>https://amsacta.unibo.it/</a:t>
            </a:r>
            <a:r>
              <a:rPr lang="en-US" sz="900" dirty="0">
                <a:solidFill>
                  <a:schemeClr val="bg1"/>
                </a:solidFill>
                <a:effectLst/>
              </a:rPr>
              <a:t> </a:t>
            </a:r>
          </a:p>
        </p:txBody>
      </p:sp>
      <p:sp>
        <p:nvSpPr>
          <p:cNvPr id="9" name="Segnaposto testo 2">
            <a:extLst>
              <a:ext uri="{FF2B5EF4-FFF2-40B4-BE49-F238E27FC236}">
                <a16:creationId xmlns:a16="http://schemas.microsoft.com/office/drawing/2014/main" id="{4104641E-566E-4239-810F-DE0A7D6B55BD}"/>
              </a:ext>
            </a:extLst>
          </p:cNvPr>
          <p:cNvSpPr txBox="1">
            <a:spLocks/>
          </p:cNvSpPr>
          <p:nvPr/>
        </p:nvSpPr>
        <p:spPr>
          <a:xfrm>
            <a:off x="422859" y="3375040"/>
            <a:ext cx="8424862" cy="95142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t>Questi archivi si occupano di </a:t>
            </a:r>
            <a:r>
              <a:rPr lang="it-IT" b="1" dirty="0"/>
              <a:t>rendere i tuoi dati sia </a:t>
            </a:r>
            <a:r>
              <a:rPr lang="it-IT" b="1" i="1" dirty="0" err="1"/>
              <a:t>Findable</a:t>
            </a:r>
            <a:r>
              <a:rPr lang="it-IT" b="1" i="1" dirty="0"/>
              <a:t>, </a:t>
            </a:r>
            <a:r>
              <a:rPr lang="it-IT" b="1" i="1" dirty="0" err="1"/>
              <a:t>Accessible</a:t>
            </a:r>
            <a:r>
              <a:rPr lang="it-IT" b="1" i="1" dirty="0"/>
              <a:t> </a:t>
            </a:r>
            <a:r>
              <a:rPr lang="it-IT" dirty="0"/>
              <a:t>e (in parte) </a:t>
            </a:r>
            <a:r>
              <a:rPr lang="it-IT" b="1" i="1" dirty="0" err="1"/>
              <a:t>Reusable</a:t>
            </a:r>
            <a:r>
              <a:rPr lang="it-IT" dirty="0"/>
              <a:t>: custodiscono i dati nel tempo, assegnano un identificatore univoco ed espongono i metadati, inclusa la licenza di riutilizzo.</a:t>
            </a:r>
          </a:p>
          <a:p>
            <a:endParaRPr lang="it-IT" dirty="0"/>
          </a:p>
        </p:txBody>
      </p:sp>
      <p:grpSp>
        <p:nvGrpSpPr>
          <p:cNvPr id="10" name="Gruppo 9">
            <a:extLst>
              <a:ext uri="{FF2B5EF4-FFF2-40B4-BE49-F238E27FC236}">
                <a16:creationId xmlns:a16="http://schemas.microsoft.com/office/drawing/2014/main" id="{FD68B18D-A94D-4D2B-89B1-2DB1E8E1A53D}"/>
              </a:ext>
            </a:extLst>
          </p:cNvPr>
          <p:cNvGrpSpPr/>
          <p:nvPr/>
        </p:nvGrpSpPr>
        <p:grpSpPr>
          <a:xfrm>
            <a:off x="6125726" y="6287269"/>
            <a:ext cx="1008112" cy="526107"/>
            <a:chOff x="179512" y="6302077"/>
            <a:chExt cx="1008112" cy="526107"/>
          </a:xfrm>
        </p:grpSpPr>
        <p:sp>
          <p:nvSpPr>
            <p:cNvPr id="11" name="CasellaDiTesto 10">
              <a:extLst>
                <a:ext uri="{FF2B5EF4-FFF2-40B4-BE49-F238E27FC236}">
                  <a16:creationId xmlns:a16="http://schemas.microsoft.com/office/drawing/2014/main" id="{72CB54E7-3733-402B-9329-CCDA7F518404}"/>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2" name="Immagine 11">
              <a:hlinkClick r:id="rId4"/>
              <a:extLst>
                <a:ext uri="{FF2B5EF4-FFF2-40B4-BE49-F238E27FC236}">
                  <a16:creationId xmlns:a16="http://schemas.microsoft.com/office/drawing/2014/main" id="{E39785EA-502F-4211-9D6D-9A8B21F41FAC}"/>
                </a:ext>
              </a:extLst>
            </p:cNvPr>
            <p:cNvPicPr>
              <a:picLocks noChangeAspect="1"/>
            </p:cNvPicPr>
            <p:nvPr/>
          </p:nvPicPr>
          <p:blipFill>
            <a:blip r:embed="rId5"/>
            <a:stretch>
              <a:fillRect/>
            </a:stretch>
          </p:blipFill>
          <p:spPr>
            <a:xfrm>
              <a:off x="190617" y="6302077"/>
              <a:ext cx="838200" cy="295275"/>
            </a:xfrm>
            <a:prstGeom prst="rect">
              <a:avLst/>
            </a:prstGeom>
          </p:spPr>
        </p:pic>
      </p:grpSp>
      <p:sp>
        <p:nvSpPr>
          <p:cNvPr id="13" name="CasellaDiTesto 12">
            <a:extLst>
              <a:ext uri="{FF2B5EF4-FFF2-40B4-BE49-F238E27FC236}">
                <a16:creationId xmlns:a16="http://schemas.microsoft.com/office/drawing/2014/main" id="{FB5B7164-00A9-49C7-AF8B-5AE55E2663BC}"/>
              </a:ext>
            </a:extLst>
          </p:cNvPr>
          <p:cNvSpPr txBox="1"/>
          <p:nvPr/>
        </p:nvSpPr>
        <p:spPr>
          <a:xfrm>
            <a:off x="422859" y="4505052"/>
            <a:ext cx="8475698" cy="1200329"/>
          </a:xfrm>
          <a:prstGeom prst="rect">
            <a:avLst/>
          </a:prstGeom>
          <a:noFill/>
        </p:spPr>
        <p:txBody>
          <a:bodyPr wrap="square">
            <a:spAutoFit/>
          </a:bodyPr>
          <a:lstStyle/>
          <a:p>
            <a:r>
              <a:rPr lang="it-IT" dirty="0"/>
              <a:t>Non tutti i dati vanno per forza conservati negli anni a venire, è una buona idea operare una selezione. Dati facilmente riottenibili, oppure sproporzionatamente grandi rispetto alla loro effettiva utilità, possono essere scartati. L’obiettivo ancora una volta è permettere la </a:t>
            </a:r>
            <a:r>
              <a:rPr lang="it-IT" b="1" dirty="0"/>
              <a:t>validazione delle conclusioni e la riproducibilità </a:t>
            </a:r>
            <a:r>
              <a:rPr lang="it-IT" dirty="0"/>
              <a:t>della ricerca.</a:t>
            </a:r>
          </a:p>
        </p:txBody>
      </p:sp>
    </p:spTree>
    <p:extLst>
      <p:ext uri="{BB962C8B-B14F-4D97-AF65-F5344CB8AC3E}">
        <p14:creationId xmlns:p14="http://schemas.microsoft.com/office/powerpoint/2010/main" val="16596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1550E26-DB23-41B3-8B84-962BD6193744}"/>
              </a:ext>
            </a:extLst>
          </p:cNvPr>
          <p:cNvSpPr>
            <a:spLocks noGrp="1"/>
          </p:cNvSpPr>
          <p:nvPr>
            <p:ph type="body" sz="quarter" idx="10"/>
          </p:nvPr>
        </p:nvSpPr>
        <p:spPr/>
        <p:txBody>
          <a:bodyPr/>
          <a:lstStyle/>
          <a:p>
            <a:r>
              <a:rPr lang="it-IT" dirty="0"/>
              <a:t>Il dato accessibile non è un dato aperto</a:t>
            </a:r>
          </a:p>
        </p:txBody>
      </p:sp>
      <p:sp>
        <p:nvSpPr>
          <p:cNvPr id="3" name="Segnaposto testo 2">
            <a:extLst>
              <a:ext uri="{FF2B5EF4-FFF2-40B4-BE49-F238E27FC236}">
                <a16:creationId xmlns:a16="http://schemas.microsoft.com/office/drawing/2014/main" id="{0359E354-2707-406C-A6AF-50BE74F6013D}"/>
              </a:ext>
            </a:extLst>
          </p:cNvPr>
          <p:cNvSpPr>
            <a:spLocks noGrp="1"/>
          </p:cNvSpPr>
          <p:nvPr>
            <p:ph type="body" sz="quarter" idx="11"/>
          </p:nvPr>
        </p:nvSpPr>
        <p:spPr>
          <a:xfrm>
            <a:off x="395288" y="1052835"/>
            <a:ext cx="5328840" cy="2376165"/>
          </a:xfrm>
        </p:spPr>
        <p:txBody>
          <a:bodyPr/>
          <a:lstStyle/>
          <a:p>
            <a:r>
              <a:rPr lang="it-IT" dirty="0"/>
              <a:t>In linea di principio, i dati messi a disposizione nei repository devono essere </a:t>
            </a:r>
            <a:r>
              <a:rPr lang="it-IT" b="1" dirty="0"/>
              <a:t>aperti e riutilizzabili da chiunque</a:t>
            </a:r>
            <a:r>
              <a:rPr lang="it-IT" dirty="0"/>
              <a:t>, ossia scaricabili con licenze CC 0, CC BY o equivalenti.</a:t>
            </a:r>
          </a:p>
          <a:p>
            <a:pPr>
              <a:spcBef>
                <a:spcPts val="2400"/>
              </a:spcBef>
            </a:pPr>
            <a:r>
              <a:rPr lang="it-IT" dirty="0"/>
              <a:t>Dove dati e metodologie sono apertamente disponibili, la </a:t>
            </a:r>
            <a:r>
              <a:rPr lang="it-IT" b="1" dirty="0"/>
              <a:t>validazione delle conclusioni </a:t>
            </a:r>
            <a:r>
              <a:rPr lang="it-IT" dirty="0"/>
              <a:t>è incoraggiata e la riproducibilità grandemente semplificata.</a:t>
            </a:r>
          </a:p>
        </p:txBody>
      </p:sp>
      <p:sp>
        <p:nvSpPr>
          <p:cNvPr id="8" name="Segnaposto testo 2">
            <a:extLst>
              <a:ext uri="{FF2B5EF4-FFF2-40B4-BE49-F238E27FC236}">
                <a16:creationId xmlns:a16="http://schemas.microsoft.com/office/drawing/2014/main" id="{0C21D6ED-3AE6-4037-9B2E-69ACF73E93EF}"/>
              </a:ext>
            </a:extLst>
          </p:cNvPr>
          <p:cNvSpPr txBox="1">
            <a:spLocks/>
          </p:cNvSpPr>
          <p:nvPr/>
        </p:nvSpPr>
        <p:spPr>
          <a:xfrm>
            <a:off x="5737115" y="404664"/>
            <a:ext cx="3168352" cy="3513584"/>
          </a:xfrm>
          <a:prstGeom prst="rect">
            <a:avLst/>
          </a:prstGeom>
          <a:ln w="38100">
            <a:solidFill>
              <a:srgbClr val="1F3D5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ea typeface="Calibri" panose="020F0502020204030204" pitchFamily="34" charset="0"/>
                <a:cs typeface="Arial"/>
              </a:rPr>
              <a:t>Si richiede di avere </a:t>
            </a:r>
            <a:r>
              <a:rPr lang="it-IT" b="1" dirty="0">
                <a:ea typeface="Calibri" panose="020F0502020204030204" pitchFamily="34" charset="0"/>
                <a:cs typeface="Arial"/>
              </a:rPr>
              <a:t>consapevolezza </a:t>
            </a:r>
            <a:r>
              <a:rPr lang="it-IT" dirty="0">
                <a:ea typeface="Calibri" panose="020F0502020204030204" pitchFamily="34" charset="0"/>
                <a:cs typeface="Arial"/>
              </a:rPr>
              <a:t>che la collaborazione e la condivisione di dati e risultati dentro e fuori l’accademia </a:t>
            </a:r>
            <a:r>
              <a:rPr lang="it-IT" b="1" dirty="0">
                <a:ea typeface="Calibri" panose="020F0502020204030204" pitchFamily="34" charset="0"/>
                <a:cs typeface="Arial"/>
              </a:rPr>
              <a:t>è la norma </a:t>
            </a:r>
            <a:r>
              <a:rPr lang="it-IT" dirty="0">
                <a:ea typeface="Calibri" panose="020F0502020204030204" pitchFamily="34" charset="0"/>
                <a:cs typeface="Arial"/>
              </a:rPr>
              <a:t>e che le eccezioni vanno giustificate.</a:t>
            </a:r>
          </a:p>
          <a:p>
            <a:endParaRPr lang="it-IT" dirty="0">
              <a:ea typeface="Calibri" panose="020F0502020204030204" pitchFamily="34" charset="0"/>
              <a:cs typeface="Arial"/>
            </a:endParaRPr>
          </a:p>
          <a:p>
            <a:r>
              <a:rPr lang="it-IT" dirty="0"/>
              <a:t>Questo il significato di espressioni come «</a:t>
            </a:r>
            <a:r>
              <a:rPr lang="it-IT" dirty="0" err="1"/>
              <a:t>as</a:t>
            </a:r>
            <a:r>
              <a:rPr lang="it-IT" dirty="0"/>
              <a:t> open </a:t>
            </a:r>
            <a:r>
              <a:rPr lang="it-IT" dirty="0" err="1"/>
              <a:t>as</a:t>
            </a:r>
            <a:r>
              <a:rPr lang="it-IT" dirty="0"/>
              <a:t> </a:t>
            </a:r>
            <a:r>
              <a:rPr lang="it-IT" dirty="0" err="1"/>
              <a:t>possible</a:t>
            </a:r>
            <a:r>
              <a:rPr lang="it-IT" dirty="0"/>
              <a:t> </a:t>
            </a:r>
            <a:r>
              <a:rPr lang="it-IT" dirty="0" err="1"/>
              <a:t>as</a:t>
            </a:r>
            <a:r>
              <a:rPr lang="it-IT" dirty="0"/>
              <a:t> </a:t>
            </a:r>
            <a:r>
              <a:rPr lang="it-IT" dirty="0" err="1"/>
              <a:t>closed</a:t>
            </a:r>
            <a:r>
              <a:rPr lang="it-IT" dirty="0"/>
              <a:t> </a:t>
            </a:r>
            <a:r>
              <a:rPr lang="it-IT" dirty="0" err="1"/>
              <a:t>as</a:t>
            </a:r>
            <a:r>
              <a:rPr lang="it-IT" dirty="0"/>
              <a:t> </a:t>
            </a:r>
            <a:r>
              <a:rPr lang="it-IT" dirty="0" err="1"/>
              <a:t>necessary</a:t>
            </a:r>
            <a:r>
              <a:rPr lang="it-IT" dirty="0"/>
              <a:t>» o «open by default».</a:t>
            </a:r>
          </a:p>
        </p:txBody>
      </p:sp>
      <p:grpSp>
        <p:nvGrpSpPr>
          <p:cNvPr id="9" name="Gruppo 8">
            <a:extLst>
              <a:ext uri="{FF2B5EF4-FFF2-40B4-BE49-F238E27FC236}">
                <a16:creationId xmlns:a16="http://schemas.microsoft.com/office/drawing/2014/main" id="{315CD0E9-39DB-406F-B1FB-EB512E88741E}"/>
              </a:ext>
            </a:extLst>
          </p:cNvPr>
          <p:cNvGrpSpPr/>
          <p:nvPr/>
        </p:nvGrpSpPr>
        <p:grpSpPr>
          <a:xfrm>
            <a:off x="6125726" y="6287269"/>
            <a:ext cx="1008112" cy="526107"/>
            <a:chOff x="179512" y="6302077"/>
            <a:chExt cx="1008112" cy="526107"/>
          </a:xfrm>
        </p:grpSpPr>
        <p:sp>
          <p:nvSpPr>
            <p:cNvPr id="10" name="CasellaDiTesto 9">
              <a:extLst>
                <a:ext uri="{FF2B5EF4-FFF2-40B4-BE49-F238E27FC236}">
                  <a16:creationId xmlns:a16="http://schemas.microsoft.com/office/drawing/2014/main" id="{966BCF7C-B240-4FCC-ACF0-1CE3FD192BC4}"/>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1" name="Immagine 10">
              <a:hlinkClick r:id="rId2"/>
              <a:extLst>
                <a:ext uri="{FF2B5EF4-FFF2-40B4-BE49-F238E27FC236}">
                  <a16:creationId xmlns:a16="http://schemas.microsoft.com/office/drawing/2014/main" id="{15787DB3-3368-46B3-9F7D-EBD9C319FDF7}"/>
                </a:ext>
              </a:extLst>
            </p:cNvPr>
            <p:cNvPicPr>
              <a:picLocks noChangeAspect="1"/>
            </p:cNvPicPr>
            <p:nvPr/>
          </p:nvPicPr>
          <p:blipFill>
            <a:blip r:embed="rId3"/>
            <a:stretch>
              <a:fillRect/>
            </a:stretch>
          </p:blipFill>
          <p:spPr>
            <a:xfrm>
              <a:off x="190617" y="6302077"/>
              <a:ext cx="838200" cy="295275"/>
            </a:xfrm>
            <a:prstGeom prst="rect">
              <a:avLst/>
            </a:prstGeom>
          </p:spPr>
        </p:pic>
      </p:grpSp>
      <p:sp>
        <p:nvSpPr>
          <p:cNvPr id="12" name="CasellaDiTesto 11">
            <a:extLst>
              <a:ext uri="{FF2B5EF4-FFF2-40B4-BE49-F238E27FC236}">
                <a16:creationId xmlns:a16="http://schemas.microsoft.com/office/drawing/2014/main" id="{6C80DB45-A764-4A0E-A616-105C77FA03E6}"/>
              </a:ext>
            </a:extLst>
          </p:cNvPr>
          <p:cNvSpPr txBox="1"/>
          <p:nvPr/>
        </p:nvSpPr>
        <p:spPr>
          <a:xfrm>
            <a:off x="395288" y="3554308"/>
            <a:ext cx="8497192" cy="2585323"/>
          </a:xfrm>
          <a:prstGeom prst="rect">
            <a:avLst/>
          </a:prstGeom>
          <a:noFill/>
        </p:spPr>
        <p:txBody>
          <a:bodyPr wrap="square">
            <a:spAutoFit/>
          </a:bodyPr>
          <a:lstStyle/>
          <a:p>
            <a:r>
              <a:rPr lang="it-IT" dirty="0"/>
              <a:t>Tuttavia, ci sono casi in cui questo non è possibile:</a:t>
            </a:r>
          </a:p>
          <a:p>
            <a:pPr marL="285750" indent="-285750">
              <a:buFont typeface="Arial" panose="020B0604020202020204" pitchFamily="34" charset="0"/>
              <a:buChar char="•"/>
            </a:pPr>
            <a:r>
              <a:rPr lang="it-IT" dirty="0"/>
              <a:t>I </a:t>
            </a:r>
            <a:r>
              <a:rPr lang="it-IT" b="1" dirty="0"/>
              <a:t>dati personali </a:t>
            </a:r>
            <a:r>
              <a:rPr lang="it-IT" dirty="0"/>
              <a:t>vanno protetti ad ogni costo</a:t>
            </a:r>
          </a:p>
          <a:p>
            <a:pPr marL="285750" indent="-285750">
              <a:buFont typeface="Arial" panose="020B0604020202020204" pitchFamily="34" charset="0"/>
              <a:buChar char="•"/>
            </a:pPr>
            <a:r>
              <a:rPr lang="it-IT" dirty="0"/>
              <a:t>La </a:t>
            </a:r>
            <a:r>
              <a:rPr lang="it-IT" b="1" dirty="0"/>
              <a:t>proprietà intellettuale</a:t>
            </a:r>
            <a:r>
              <a:rPr lang="it-IT" dirty="0"/>
              <a:t> (es. copyright e brevetti) deve essere rispettata</a:t>
            </a:r>
          </a:p>
          <a:p>
            <a:pPr marL="285750" indent="-285750">
              <a:buFont typeface="Arial" panose="020B0604020202020204" pitchFamily="34" charset="0"/>
              <a:buChar char="•"/>
            </a:pPr>
            <a:r>
              <a:rPr lang="it-IT" dirty="0"/>
              <a:t>In alcuni (rari) casi l’apertura può essere controproducente, per la riuscita del progetto o per le persone coinvolte</a:t>
            </a:r>
          </a:p>
          <a:p>
            <a:pPr marL="285750" indent="-285750">
              <a:buFont typeface="Arial" panose="020B0604020202020204" pitchFamily="34" charset="0"/>
              <a:buChar char="•"/>
            </a:pPr>
            <a:endParaRPr lang="it-IT" dirty="0"/>
          </a:p>
          <a:p>
            <a:r>
              <a:rPr lang="it-IT" dirty="0"/>
              <a:t>In questi casi i dati di ricerca </a:t>
            </a:r>
            <a:r>
              <a:rPr lang="it-IT" b="1" dirty="0"/>
              <a:t>devono comunque essere accessibili </a:t>
            </a:r>
            <a:r>
              <a:rPr lang="it-IT" dirty="0"/>
              <a:t>– ossia facilmente trovabili e corredati da metadati aperti – anche se i dati rimangono ad accesso controllato.</a:t>
            </a:r>
          </a:p>
        </p:txBody>
      </p:sp>
    </p:spTree>
    <p:extLst>
      <p:ext uri="{BB962C8B-B14F-4D97-AF65-F5344CB8AC3E}">
        <p14:creationId xmlns:p14="http://schemas.microsoft.com/office/powerpoint/2010/main" val="14219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1550E26-DB23-41B3-8B84-962BD6193744}"/>
              </a:ext>
            </a:extLst>
          </p:cNvPr>
          <p:cNvSpPr>
            <a:spLocks noGrp="1"/>
          </p:cNvSpPr>
          <p:nvPr>
            <p:ph type="body" sz="quarter" idx="10"/>
          </p:nvPr>
        </p:nvSpPr>
        <p:spPr/>
        <p:txBody>
          <a:bodyPr/>
          <a:lstStyle/>
          <a:p>
            <a:r>
              <a:rPr lang="fr-FR" dirty="0"/>
              <a:t>Il Data Management Plan (DMP)</a:t>
            </a:r>
          </a:p>
        </p:txBody>
      </p:sp>
      <p:sp>
        <p:nvSpPr>
          <p:cNvPr id="3" name="Segnaposto testo 2">
            <a:extLst>
              <a:ext uri="{FF2B5EF4-FFF2-40B4-BE49-F238E27FC236}">
                <a16:creationId xmlns:a16="http://schemas.microsoft.com/office/drawing/2014/main" id="{0359E354-2707-406C-A6AF-50BE74F6013D}"/>
              </a:ext>
            </a:extLst>
          </p:cNvPr>
          <p:cNvSpPr>
            <a:spLocks noGrp="1"/>
          </p:cNvSpPr>
          <p:nvPr>
            <p:ph type="body" sz="quarter" idx="11"/>
          </p:nvPr>
        </p:nvSpPr>
        <p:spPr>
          <a:xfrm>
            <a:off x="395288" y="1412875"/>
            <a:ext cx="8424862" cy="3528293"/>
          </a:xfrm>
        </p:spPr>
        <p:txBody>
          <a:bodyPr/>
          <a:lstStyle/>
          <a:p>
            <a:r>
              <a:rPr lang="it-IT" dirty="0"/>
              <a:t>Tutte le decisioni prese a livello di gestione dei dati sono descritte nel Piano di gestione dei dati o Data Management Plan (spesso chiamato DMP).</a:t>
            </a:r>
          </a:p>
          <a:p>
            <a:endParaRPr lang="it-IT" dirty="0"/>
          </a:p>
          <a:p>
            <a:r>
              <a:rPr lang="it-IT" dirty="0"/>
              <a:t>Non è richiesto in fase di </a:t>
            </a:r>
            <a:r>
              <a:rPr lang="it-IT" i="1" dirty="0" err="1"/>
              <a:t>proposal</a:t>
            </a:r>
            <a:r>
              <a:rPr lang="it-IT" dirty="0"/>
              <a:t> ma solo in fase di implementazione, anche se in tempi molto brevi dopo l’inizio del progetto (6 mesi).</a:t>
            </a:r>
          </a:p>
          <a:p>
            <a:endParaRPr lang="it-IT" dirty="0"/>
          </a:p>
          <a:p>
            <a:r>
              <a:rPr lang="it-IT" dirty="0"/>
              <a:t>La raccomandazione è mantenere il documento aggiornato (viene a volte chiamato un «living </a:t>
            </a:r>
            <a:r>
              <a:rPr lang="it-IT" dirty="0" err="1"/>
              <a:t>document</a:t>
            </a:r>
            <a:r>
              <a:rPr lang="it-IT" dirty="0"/>
              <a:t>»), in modo che rifletta lo stato del progetto e documenti:</a:t>
            </a:r>
          </a:p>
          <a:p>
            <a:pPr marL="285750" indent="-285750">
              <a:buFont typeface="Arial" panose="020B0604020202020204" pitchFamily="34" charset="0"/>
              <a:buChar char="•"/>
            </a:pPr>
            <a:r>
              <a:rPr lang="it-IT" dirty="0"/>
              <a:t>Pratiche adottate</a:t>
            </a:r>
          </a:p>
          <a:p>
            <a:pPr marL="285750" indent="-285750">
              <a:buFont typeface="Arial" panose="020B0604020202020204" pitchFamily="34" charset="0"/>
              <a:buChar char="•"/>
            </a:pPr>
            <a:r>
              <a:rPr lang="it-IT" dirty="0"/>
              <a:t>Costi sostenuti</a:t>
            </a:r>
          </a:p>
          <a:p>
            <a:pPr marL="285750" indent="-285750">
              <a:buFont typeface="Arial" panose="020B0604020202020204" pitchFamily="34" charset="0"/>
              <a:buChar char="•"/>
            </a:pPr>
            <a:r>
              <a:rPr lang="it-IT" dirty="0"/>
              <a:t>Responsabilità di ciascuno.</a:t>
            </a:r>
          </a:p>
        </p:txBody>
      </p:sp>
      <p:sp>
        <p:nvSpPr>
          <p:cNvPr id="4" name="Segnaposto testo 2">
            <a:extLst>
              <a:ext uri="{FF2B5EF4-FFF2-40B4-BE49-F238E27FC236}">
                <a16:creationId xmlns:a16="http://schemas.microsoft.com/office/drawing/2014/main" id="{E05B3E6D-B0E7-47EF-964F-FF9EC3CE4856}"/>
              </a:ext>
            </a:extLst>
          </p:cNvPr>
          <p:cNvSpPr txBox="1">
            <a:spLocks/>
          </p:cNvSpPr>
          <p:nvPr/>
        </p:nvSpPr>
        <p:spPr>
          <a:xfrm>
            <a:off x="3347864" y="4221088"/>
            <a:ext cx="5616624" cy="1656184"/>
          </a:xfrm>
          <a:prstGeom prst="rect">
            <a:avLst/>
          </a:prstGeom>
          <a:ln w="38100">
            <a:solidFill>
              <a:srgbClr val="1F3D5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err="1">
                <a:ea typeface="Calibri" panose="020F0502020204030204" pitchFamily="34" charset="0"/>
                <a:cs typeface="Arial"/>
              </a:rPr>
              <a:t>UniBo</a:t>
            </a:r>
            <a:r>
              <a:rPr lang="it-IT" dirty="0">
                <a:ea typeface="Calibri" panose="020F0502020204030204" pitchFamily="34" charset="0"/>
                <a:cs typeface="Arial"/>
              </a:rPr>
              <a:t> mette a disposizione supporto nella gestione dei dati e nella stesura del DMP dei progetti Horizon Europe.</a:t>
            </a:r>
          </a:p>
          <a:p>
            <a:endParaRPr lang="it-IT" dirty="0">
              <a:cs typeface="Arial"/>
            </a:endParaRPr>
          </a:p>
          <a:p>
            <a:r>
              <a:rPr lang="it-IT" dirty="0">
                <a:cs typeface="Arial"/>
              </a:rPr>
              <a:t>Approfondiremo questi argomenti anche nei prossimi incontri di questa rassegna, che si terranno a maggio.</a:t>
            </a:r>
            <a:endParaRPr lang="it-IT" dirty="0"/>
          </a:p>
        </p:txBody>
      </p:sp>
      <p:grpSp>
        <p:nvGrpSpPr>
          <p:cNvPr id="5" name="Gruppo 4">
            <a:extLst>
              <a:ext uri="{FF2B5EF4-FFF2-40B4-BE49-F238E27FC236}">
                <a16:creationId xmlns:a16="http://schemas.microsoft.com/office/drawing/2014/main" id="{27911598-AA3F-4468-B5A5-5A059D82B2AD}"/>
              </a:ext>
            </a:extLst>
          </p:cNvPr>
          <p:cNvGrpSpPr/>
          <p:nvPr/>
        </p:nvGrpSpPr>
        <p:grpSpPr>
          <a:xfrm>
            <a:off x="6125726" y="6287269"/>
            <a:ext cx="1008112" cy="526107"/>
            <a:chOff x="179512" y="6302077"/>
            <a:chExt cx="1008112" cy="526107"/>
          </a:xfrm>
        </p:grpSpPr>
        <p:sp>
          <p:nvSpPr>
            <p:cNvPr id="6" name="CasellaDiTesto 5">
              <a:extLst>
                <a:ext uri="{FF2B5EF4-FFF2-40B4-BE49-F238E27FC236}">
                  <a16:creationId xmlns:a16="http://schemas.microsoft.com/office/drawing/2014/main" id="{9A8D1F55-1187-4187-8669-9734B91BC6F1}"/>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7" name="Immagine 6">
              <a:hlinkClick r:id="rId2"/>
              <a:extLst>
                <a:ext uri="{FF2B5EF4-FFF2-40B4-BE49-F238E27FC236}">
                  <a16:creationId xmlns:a16="http://schemas.microsoft.com/office/drawing/2014/main" id="{C08916E4-D200-4014-B0E3-C956A9DA4EE5}"/>
                </a:ext>
              </a:extLst>
            </p:cNvPr>
            <p:cNvPicPr>
              <a:picLocks noChangeAspect="1"/>
            </p:cNvPicPr>
            <p:nvPr/>
          </p:nvPicPr>
          <p:blipFill>
            <a:blip r:embed="rId3"/>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2958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EDA1803-0F05-4D81-9286-3A4FF4AB7BE7}"/>
              </a:ext>
            </a:extLst>
          </p:cNvPr>
          <p:cNvSpPr>
            <a:spLocks noGrp="1"/>
          </p:cNvSpPr>
          <p:nvPr>
            <p:ph sz="quarter" idx="13"/>
          </p:nvPr>
        </p:nvSpPr>
        <p:spPr>
          <a:xfrm>
            <a:off x="3594470" y="2060849"/>
            <a:ext cx="5182727" cy="3240360"/>
          </a:xfrm>
        </p:spPr>
        <p:txBody>
          <a:bodyPr/>
          <a:lstStyle/>
          <a:p>
            <a:pPr marL="457200" indent="-457200">
              <a:buFont typeface="+mj-lt"/>
              <a:buAutoNum type="arabicPeriod"/>
            </a:pPr>
            <a:r>
              <a:rPr lang="it-IT" sz="1800" b="1" dirty="0">
                <a:solidFill>
                  <a:srgbClr val="1F3D5F"/>
                </a:solidFill>
              </a:rPr>
              <a:t>Condividere e pubblicare la metodologia prima di iniziare uno studio</a:t>
            </a:r>
          </a:p>
          <a:p>
            <a:pPr marL="457200" indent="-457200">
              <a:buFont typeface="+mj-lt"/>
              <a:buAutoNum type="arabicPeriod"/>
            </a:pPr>
            <a:endParaRPr lang="it-IT" sz="1800" b="1" dirty="0">
              <a:solidFill>
                <a:srgbClr val="1F3D5F"/>
              </a:solidFill>
            </a:endParaRPr>
          </a:p>
          <a:p>
            <a:pPr marL="457200" indent="-457200">
              <a:buFont typeface="+mj-lt"/>
              <a:buAutoNum type="arabicPeriod"/>
            </a:pPr>
            <a:r>
              <a:rPr lang="it-IT" sz="1800" b="1" dirty="0">
                <a:solidFill>
                  <a:srgbClr val="1F3D5F"/>
                </a:solidFill>
              </a:rPr>
              <a:t>Condividere un articolo prima che sia pubblicato da un editore (</a:t>
            </a:r>
            <a:r>
              <a:rPr lang="it-IT" sz="1800" b="1" i="1" dirty="0" err="1">
                <a:solidFill>
                  <a:srgbClr val="1F3D5F"/>
                </a:solidFill>
              </a:rPr>
              <a:t>pre-print</a:t>
            </a:r>
            <a:r>
              <a:rPr lang="it-IT" sz="1800" b="1" dirty="0">
                <a:solidFill>
                  <a:srgbClr val="1F3D5F"/>
                </a:solidFill>
              </a:rPr>
              <a:t>)</a:t>
            </a:r>
          </a:p>
          <a:p>
            <a:pPr marL="457200" indent="-457200">
              <a:buFont typeface="+mj-lt"/>
              <a:buAutoNum type="arabicPeriod"/>
            </a:pPr>
            <a:endParaRPr lang="it-IT" sz="1800" b="1" dirty="0">
              <a:solidFill>
                <a:srgbClr val="1F3D5F"/>
              </a:solidFill>
            </a:endParaRPr>
          </a:p>
          <a:p>
            <a:pPr marL="457200" indent="-457200">
              <a:buFont typeface="+mj-lt"/>
              <a:buAutoNum type="arabicPeriod"/>
            </a:pPr>
            <a:r>
              <a:rPr lang="it-IT" sz="1800" b="1" dirty="0">
                <a:solidFill>
                  <a:srgbClr val="1F3D5F"/>
                </a:solidFill>
              </a:rPr>
              <a:t>Partecipare (in qualsiasi ruolo) alla </a:t>
            </a:r>
            <a:br>
              <a:rPr lang="it-IT" sz="1800" b="1" dirty="0">
                <a:solidFill>
                  <a:srgbClr val="1F3D5F"/>
                </a:solidFill>
              </a:rPr>
            </a:br>
            <a:r>
              <a:rPr lang="it-IT" sz="1800" b="1" i="1" dirty="0">
                <a:solidFill>
                  <a:srgbClr val="1F3D5F"/>
                </a:solidFill>
              </a:rPr>
              <a:t>open peer review</a:t>
            </a:r>
          </a:p>
          <a:p>
            <a:pPr marL="457200" indent="-457200">
              <a:buFont typeface="+mj-lt"/>
              <a:buAutoNum type="arabicPeriod"/>
            </a:pPr>
            <a:endParaRPr lang="it-IT" sz="1800" b="1" dirty="0">
              <a:solidFill>
                <a:srgbClr val="1F3D5F"/>
              </a:solidFill>
            </a:endParaRPr>
          </a:p>
          <a:p>
            <a:pPr marL="457200" indent="-457200">
              <a:buFont typeface="+mj-lt"/>
              <a:buAutoNum type="arabicPeriod"/>
            </a:pPr>
            <a:r>
              <a:rPr lang="it-IT" sz="1800" b="1" dirty="0">
                <a:solidFill>
                  <a:srgbClr val="1F3D5F"/>
                </a:solidFill>
              </a:rPr>
              <a:t>Coinvolgere la società nella ricerca</a:t>
            </a:r>
          </a:p>
          <a:p>
            <a:endParaRPr lang="it-IT" sz="1800" dirty="0">
              <a:solidFill>
                <a:srgbClr val="1F3D5F"/>
              </a:solidFill>
            </a:endParaRPr>
          </a:p>
        </p:txBody>
      </p:sp>
      <p:sp>
        <p:nvSpPr>
          <p:cNvPr id="3" name="Titolo 2">
            <a:extLst>
              <a:ext uri="{FF2B5EF4-FFF2-40B4-BE49-F238E27FC236}">
                <a16:creationId xmlns:a16="http://schemas.microsoft.com/office/drawing/2014/main" id="{2EAA72E0-F07B-45BC-9B55-46B084C28914}"/>
              </a:ext>
            </a:extLst>
          </p:cNvPr>
          <p:cNvSpPr>
            <a:spLocks noGrp="1"/>
          </p:cNvSpPr>
          <p:nvPr>
            <p:ph type="title"/>
          </p:nvPr>
        </p:nvSpPr>
        <p:spPr>
          <a:xfrm>
            <a:off x="366803" y="3356992"/>
            <a:ext cx="2737854" cy="936104"/>
          </a:xfrm>
        </p:spPr>
        <p:txBody>
          <a:bodyPr/>
          <a:lstStyle/>
          <a:p>
            <a:r>
              <a:rPr lang="it-IT" dirty="0"/>
              <a:t>Altre pratiche open science</a:t>
            </a:r>
          </a:p>
        </p:txBody>
      </p:sp>
    </p:spTree>
    <p:extLst>
      <p:ext uri="{BB962C8B-B14F-4D97-AF65-F5344CB8AC3E}">
        <p14:creationId xmlns:p14="http://schemas.microsoft.com/office/powerpoint/2010/main" val="67659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DD39C73-0322-449C-8967-1DC756A2430C}"/>
              </a:ext>
            </a:extLst>
          </p:cNvPr>
          <p:cNvSpPr>
            <a:spLocks noGrp="1"/>
          </p:cNvSpPr>
          <p:nvPr>
            <p:ph type="body" sz="quarter" idx="10"/>
          </p:nvPr>
        </p:nvSpPr>
        <p:spPr/>
        <p:txBody>
          <a:bodyPr/>
          <a:lstStyle/>
          <a:p>
            <a:r>
              <a:rPr lang="it-IT" dirty="0"/>
              <a:t>Pubblicare la metodologia (1)</a:t>
            </a:r>
          </a:p>
        </p:txBody>
      </p:sp>
      <p:sp>
        <p:nvSpPr>
          <p:cNvPr id="3" name="Segnaposto testo 2">
            <a:extLst>
              <a:ext uri="{FF2B5EF4-FFF2-40B4-BE49-F238E27FC236}">
                <a16:creationId xmlns:a16="http://schemas.microsoft.com/office/drawing/2014/main" id="{72A2411E-166D-43AC-853C-C12438BC6F9A}"/>
              </a:ext>
            </a:extLst>
          </p:cNvPr>
          <p:cNvSpPr>
            <a:spLocks noGrp="1"/>
          </p:cNvSpPr>
          <p:nvPr>
            <p:ph type="body" sz="quarter" idx="11"/>
          </p:nvPr>
        </p:nvSpPr>
        <p:spPr>
          <a:xfrm>
            <a:off x="368890" y="1160797"/>
            <a:ext cx="8424862" cy="4536405"/>
          </a:xfrm>
        </p:spPr>
        <p:txBody>
          <a:bodyPr/>
          <a:lstStyle/>
          <a:p>
            <a:r>
              <a:rPr lang="it-IT" dirty="0"/>
              <a:t>Esistono strumenti per condividere, pubblicare e sottoporre a peer review la metodologia di progetto prima ancora di iniziare lo studio. </a:t>
            </a:r>
          </a:p>
          <a:p>
            <a:endParaRPr lang="it-IT" dirty="0"/>
          </a:p>
          <a:p>
            <a:r>
              <a:rPr lang="it-IT" dirty="0" err="1"/>
              <a:t>Protocols.io</a:t>
            </a:r>
            <a:r>
              <a:rPr lang="it-IT" dirty="0"/>
              <a:t>, per esempio, permette di:</a:t>
            </a:r>
          </a:p>
          <a:p>
            <a:pPr marL="285750" indent="-285750">
              <a:buFont typeface="Arial" panose="020B0604020202020204" pitchFamily="34" charset="0"/>
              <a:buChar char="•"/>
            </a:pPr>
            <a:r>
              <a:rPr lang="it-IT" b="1" dirty="0"/>
              <a:t>Descrivere una metodologia </a:t>
            </a:r>
            <a:r>
              <a:rPr lang="it-IT" dirty="0"/>
              <a:t>in maniera formale, </a:t>
            </a:r>
            <a:br>
              <a:rPr lang="it-IT" dirty="0"/>
            </a:br>
            <a:r>
              <a:rPr lang="it-IT" dirty="0"/>
              <a:t>così che possa essere riprodotta, anche in modo automatico</a:t>
            </a:r>
          </a:p>
          <a:p>
            <a:pPr marL="285750" indent="-285750">
              <a:buFont typeface="Arial" panose="020B0604020202020204" pitchFamily="34" charset="0"/>
              <a:buChar char="•"/>
            </a:pPr>
            <a:r>
              <a:rPr lang="it-IT" b="1" dirty="0"/>
              <a:t>Archiviarla</a:t>
            </a:r>
            <a:r>
              <a:rPr lang="it-IT" dirty="0"/>
              <a:t> per il futuro, tenendola sempre aggiornata e citabile in maniera stabile attraverso un identificatore univoco (in questo caso un DOI)</a:t>
            </a:r>
          </a:p>
          <a:p>
            <a:pPr marL="285750" indent="-285750">
              <a:buFont typeface="Arial" panose="020B0604020202020204" pitchFamily="34" charset="0"/>
              <a:buChar char="•"/>
            </a:pPr>
            <a:r>
              <a:rPr lang="it-IT" b="1" dirty="0"/>
              <a:t>Condividerla</a:t>
            </a:r>
            <a:r>
              <a:rPr lang="it-IT" dirty="0"/>
              <a:t> con colleghi e collaboratori, oppure renderla pubblica</a:t>
            </a:r>
          </a:p>
          <a:p>
            <a:endParaRPr lang="it-IT" dirty="0"/>
          </a:p>
          <a:p>
            <a:endParaRPr lang="it-IT" dirty="0"/>
          </a:p>
        </p:txBody>
      </p:sp>
      <p:pic>
        <p:nvPicPr>
          <p:cNvPr id="4" name="Immagine 3">
            <a:hlinkClick r:id="rId2"/>
            <a:extLst>
              <a:ext uri="{FF2B5EF4-FFF2-40B4-BE49-F238E27FC236}">
                <a16:creationId xmlns:a16="http://schemas.microsoft.com/office/drawing/2014/main" id="{FA44932D-8E67-458A-AEA4-5A10077B1A43}"/>
              </a:ext>
            </a:extLst>
          </p:cNvPr>
          <p:cNvPicPr>
            <a:picLocks noChangeAspect="1"/>
          </p:cNvPicPr>
          <p:nvPr/>
        </p:nvPicPr>
        <p:blipFill rotWithShape="1">
          <a:blip r:embed="rId3"/>
          <a:srcRect l="10312" t="13611" r="10235" b="13749"/>
          <a:stretch/>
        </p:blipFill>
        <p:spPr>
          <a:xfrm>
            <a:off x="6372200" y="1629317"/>
            <a:ext cx="2064095" cy="1061477"/>
          </a:xfrm>
          <a:prstGeom prst="rect">
            <a:avLst/>
          </a:prstGeom>
        </p:spPr>
      </p:pic>
      <p:pic>
        <p:nvPicPr>
          <p:cNvPr id="5" name="Immagine 4">
            <a:extLst>
              <a:ext uri="{FF2B5EF4-FFF2-40B4-BE49-F238E27FC236}">
                <a16:creationId xmlns:a16="http://schemas.microsoft.com/office/drawing/2014/main" id="{33AE9D97-F604-4244-99BC-514DACDE7B2D}"/>
              </a:ext>
            </a:extLst>
          </p:cNvPr>
          <p:cNvPicPr>
            <a:picLocks noChangeAspect="1"/>
          </p:cNvPicPr>
          <p:nvPr/>
        </p:nvPicPr>
        <p:blipFill>
          <a:blip r:embed="rId4"/>
          <a:stretch>
            <a:fillRect/>
          </a:stretch>
        </p:blipFill>
        <p:spPr>
          <a:xfrm>
            <a:off x="339874" y="4442736"/>
            <a:ext cx="4259310" cy="2415264"/>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B07D6638-482B-4E2F-BB76-CF42BFD3C1DF}"/>
              </a:ext>
            </a:extLst>
          </p:cNvPr>
          <p:cNvPicPr>
            <a:picLocks noChangeAspect="1"/>
          </p:cNvPicPr>
          <p:nvPr/>
        </p:nvPicPr>
        <p:blipFill rotWithShape="1">
          <a:blip r:embed="rId5"/>
          <a:srcRect b="23154"/>
          <a:stretch/>
        </p:blipFill>
        <p:spPr>
          <a:xfrm>
            <a:off x="4654598" y="4256846"/>
            <a:ext cx="4356054" cy="2601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583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EF42B6D-6E53-4FDB-B346-8AA681D8EC65}"/>
              </a:ext>
            </a:extLst>
          </p:cNvPr>
          <p:cNvSpPr>
            <a:spLocks noGrp="1"/>
          </p:cNvSpPr>
          <p:nvPr>
            <p:ph type="body" sz="quarter" idx="10"/>
          </p:nvPr>
        </p:nvSpPr>
        <p:spPr/>
        <p:txBody>
          <a:bodyPr/>
          <a:lstStyle/>
          <a:p>
            <a:r>
              <a:rPr lang="it-IT" dirty="0"/>
              <a:t>Pubblicare la metodologia (2)</a:t>
            </a:r>
          </a:p>
          <a:p>
            <a:endParaRPr lang="it-IT" dirty="0"/>
          </a:p>
        </p:txBody>
      </p:sp>
      <p:sp>
        <p:nvSpPr>
          <p:cNvPr id="3" name="Segnaposto testo 2">
            <a:extLst>
              <a:ext uri="{FF2B5EF4-FFF2-40B4-BE49-F238E27FC236}">
                <a16:creationId xmlns:a16="http://schemas.microsoft.com/office/drawing/2014/main" id="{FC6A2153-02F4-4C17-ACBC-0A5FB46165EC}"/>
              </a:ext>
            </a:extLst>
          </p:cNvPr>
          <p:cNvSpPr>
            <a:spLocks noGrp="1"/>
          </p:cNvSpPr>
          <p:nvPr>
            <p:ph type="body" sz="quarter" idx="11"/>
          </p:nvPr>
        </p:nvSpPr>
        <p:spPr>
          <a:xfrm>
            <a:off x="395288" y="1412875"/>
            <a:ext cx="8424862" cy="1080021"/>
          </a:xfrm>
        </p:spPr>
        <p:txBody>
          <a:bodyPr/>
          <a:lstStyle/>
          <a:p>
            <a:r>
              <a:rPr lang="it-IT" dirty="0"/>
              <a:t>È possibile anche rendere disponibile pubblicamente, ad es. su un repository, una </a:t>
            </a:r>
            <a:r>
              <a:rPr lang="it-IT" b="1" i="1" dirty="0" err="1"/>
              <a:t>preregistration</a:t>
            </a:r>
            <a:r>
              <a:rPr lang="it-IT" dirty="0"/>
              <a:t>, ossia un protocollo che descrive l’impianto dello studio, i metodi e le analisi che verranno fatte.</a:t>
            </a:r>
          </a:p>
          <a:p>
            <a:endParaRPr lang="it-IT" dirty="0"/>
          </a:p>
          <a:p>
            <a:endParaRPr lang="it-IT" dirty="0"/>
          </a:p>
        </p:txBody>
      </p:sp>
      <p:pic>
        <p:nvPicPr>
          <p:cNvPr id="4" name="Immagine 3">
            <a:extLst>
              <a:ext uri="{FF2B5EF4-FFF2-40B4-BE49-F238E27FC236}">
                <a16:creationId xmlns:a16="http://schemas.microsoft.com/office/drawing/2014/main" id="{3B99F646-7F5B-45B9-9EA5-7518288E1ABC}"/>
              </a:ext>
            </a:extLst>
          </p:cNvPr>
          <p:cNvPicPr>
            <a:picLocks noChangeAspect="1"/>
          </p:cNvPicPr>
          <p:nvPr/>
        </p:nvPicPr>
        <p:blipFill rotWithShape="1">
          <a:blip r:embed="rId2"/>
          <a:srcRect l="21719" t="31389" r="38438" b="24722"/>
          <a:stretch/>
        </p:blipFill>
        <p:spPr>
          <a:xfrm>
            <a:off x="251520" y="2602311"/>
            <a:ext cx="5009427" cy="3103881"/>
          </a:xfrm>
          <a:prstGeom prst="rect">
            <a:avLst/>
          </a:prstGeom>
        </p:spPr>
      </p:pic>
      <p:sp>
        <p:nvSpPr>
          <p:cNvPr id="6" name="CasellaDiTesto 5">
            <a:extLst>
              <a:ext uri="{FF2B5EF4-FFF2-40B4-BE49-F238E27FC236}">
                <a16:creationId xmlns:a16="http://schemas.microsoft.com/office/drawing/2014/main" id="{C5057BC2-FD38-4F89-B018-B00E8ACDB38D}"/>
              </a:ext>
            </a:extLst>
          </p:cNvPr>
          <p:cNvSpPr txBox="1"/>
          <p:nvPr/>
        </p:nvSpPr>
        <p:spPr>
          <a:xfrm>
            <a:off x="5693839" y="3317305"/>
            <a:ext cx="2879998" cy="2031325"/>
          </a:xfrm>
          <a:prstGeom prst="rect">
            <a:avLst/>
          </a:prstGeom>
          <a:noFill/>
        </p:spPr>
        <p:txBody>
          <a:bodyPr wrap="square">
            <a:spAutoFit/>
          </a:bodyPr>
          <a:lstStyle/>
          <a:p>
            <a:r>
              <a:rPr lang="it-IT" dirty="0"/>
              <a:t>Anche i cosiddetti </a:t>
            </a:r>
            <a:r>
              <a:rPr lang="it-IT" b="1" i="1" dirty="0" err="1"/>
              <a:t>registered</a:t>
            </a:r>
            <a:r>
              <a:rPr lang="it-IT" b="1" i="1" dirty="0"/>
              <a:t> reports </a:t>
            </a:r>
            <a:r>
              <a:rPr lang="it-IT" dirty="0"/>
              <a:t>sono un modo di pubblicare che enfatizza l’importanza della metodologia – la peer review avviene prima della raccolta dei dati.</a:t>
            </a:r>
          </a:p>
        </p:txBody>
      </p:sp>
      <p:sp>
        <p:nvSpPr>
          <p:cNvPr id="7" name="CasellaDiTesto 6">
            <a:extLst>
              <a:ext uri="{FF2B5EF4-FFF2-40B4-BE49-F238E27FC236}">
                <a16:creationId xmlns:a16="http://schemas.microsoft.com/office/drawing/2014/main" id="{4AFF2DCC-6D52-4D54-BC79-4795B8A6B1DA}"/>
              </a:ext>
            </a:extLst>
          </p:cNvPr>
          <p:cNvSpPr txBox="1"/>
          <p:nvPr/>
        </p:nvSpPr>
        <p:spPr>
          <a:xfrm>
            <a:off x="149655" y="6173039"/>
            <a:ext cx="6984776" cy="784830"/>
          </a:xfrm>
          <a:prstGeom prst="rect">
            <a:avLst/>
          </a:prstGeom>
          <a:noFill/>
        </p:spPr>
        <p:txBody>
          <a:bodyPr wrap="square" rtlCol="0">
            <a:spAutoFit/>
          </a:bodyPr>
          <a:lstStyle/>
          <a:p>
            <a:r>
              <a:rPr lang="en-US" sz="900" dirty="0">
                <a:solidFill>
                  <a:schemeClr val="bg1"/>
                </a:solidFill>
                <a:effectLst/>
              </a:rPr>
              <a:t>https://osf.io/8v2n7/</a:t>
            </a:r>
          </a:p>
          <a:p>
            <a:r>
              <a:rPr lang="en-US" sz="900" dirty="0">
                <a:solidFill>
                  <a:schemeClr val="bg1"/>
                </a:solidFill>
                <a:effectLst/>
              </a:rPr>
              <a:t>https://www.cos.io/initiatives/prereg</a:t>
            </a:r>
          </a:p>
          <a:p>
            <a:r>
              <a:rPr lang="en-US" sz="900" dirty="0">
                <a:solidFill>
                  <a:schemeClr val="bg1"/>
                </a:solidFill>
                <a:effectLst/>
              </a:rPr>
              <a:t>https://www.cos.io/initiatives/registered-reports</a:t>
            </a:r>
          </a:p>
          <a:p>
            <a:r>
              <a:rPr lang="en-US" sz="900" dirty="0">
                <a:solidFill>
                  <a:schemeClr val="bg1"/>
                </a:solidFill>
                <a:effectLst/>
              </a:rPr>
              <a:t>https://blog.wellcomeopenresearch.org/2018/12/04/rewarding-best-practice-with-registered-reports/</a:t>
            </a:r>
          </a:p>
          <a:p>
            <a:endParaRPr lang="en-US" sz="900" dirty="0">
              <a:solidFill>
                <a:schemeClr val="bg1"/>
              </a:solidFill>
              <a:effectLst/>
            </a:endParaRPr>
          </a:p>
        </p:txBody>
      </p:sp>
      <p:grpSp>
        <p:nvGrpSpPr>
          <p:cNvPr id="8" name="Gruppo 7">
            <a:extLst>
              <a:ext uri="{FF2B5EF4-FFF2-40B4-BE49-F238E27FC236}">
                <a16:creationId xmlns:a16="http://schemas.microsoft.com/office/drawing/2014/main" id="{94B4C961-89B4-4F8C-906E-1A5363D064EB}"/>
              </a:ext>
            </a:extLst>
          </p:cNvPr>
          <p:cNvGrpSpPr/>
          <p:nvPr/>
        </p:nvGrpSpPr>
        <p:grpSpPr>
          <a:xfrm>
            <a:off x="6125726" y="6287269"/>
            <a:ext cx="1008112" cy="526107"/>
            <a:chOff x="179512" y="6302077"/>
            <a:chExt cx="1008112" cy="526107"/>
          </a:xfrm>
        </p:grpSpPr>
        <p:sp>
          <p:nvSpPr>
            <p:cNvPr id="9" name="CasellaDiTesto 8">
              <a:extLst>
                <a:ext uri="{FF2B5EF4-FFF2-40B4-BE49-F238E27FC236}">
                  <a16:creationId xmlns:a16="http://schemas.microsoft.com/office/drawing/2014/main" id="{703934D6-2135-4A1B-879A-70C143284FF4}"/>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0" name="Immagine 9">
              <a:hlinkClick r:id="rId3"/>
              <a:extLst>
                <a:ext uri="{FF2B5EF4-FFF2-40B4-BE49-F238E27FC236}">
                  <a16:creationId xmlns:a16="http://schemas.microsoft.com/office/drawing/2014/main" id="{21B46140-EBB0-4B63-BDCC-CCF7A0A4445F}"/>
                </a:ext>
              </a:extLst>
            </p:cNvPr>
            <p:cNvPicPr>
              <a:picLocks noChangeAspect="1"/>
            </p:cNvPicPr>
            <p:nvPr/>
          </p:nvPicPr>
          <p:blipFill>
            <a:blip r:embed="rId4"/>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204749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EED11BF-93E6-4CC0-912B-64AC6B332A4B}"/>
              </a:ext>
            </a:extLst>
          </p:cNvPr>
          <p:cNvSpPr>
            <a:spLocks noGrp="1"/>
          </p:cNvSpPr>
          <p:nvPr>
            <p:ph type="body" sz="quarter" idx="10"/>
          </p:nvPr>
        </p:nvSpPr>
        <p:spPr/>
        <p:txBody>
          <a:bodyPr/>
          <a:lstStyle/>
          <a:p>
            <a:r>
              <a:rPr lang="it-IT" dirty="0"/>
              <a:t>I </a:t>
            </a:r>
            <a:r>
              <a:rPr lang="it-IT" i="1" dirty="0" err="1"/>
              <a:t>pre-print</a:t>
            </a:r>
            <a:endParaRPr lang="it-IT" i="1" dirty="0"/>
          </a:p>
        </p:txBody>
      </p:sp>
      <p:sp>
        <p:nvSpPr>
          <p:cNvPr id="3" name="Segnaposto testo 2">
            <a:extLst>
              <a:ext uri="{FF2B5EF4-FFF2-40B4-BE49-F238E27FC236}">
                <a16:creationId xmlns:a16="http://schemas.microsoft.com/office/drawing/2014/main" id="{1AF39AA7-24BC-416F-AFB5-7B6FC9710F9C}"/>
              </a:ext>
            </a:extLst>
          </p:cNvPr>
          <p:cNvSpPr>
            <a:spLocks noGrp="1"/>
          </p:cNvSpPr>
          <p:nvPr>
            <p:ph type="body" sz="quarter" idx="11"/>
          </p:nvPr>
        </p:nvSpPr>
        <p:spPr>
          <a:xfrm>
            <a:off x="395288" y="1412875"/>
            <a:ext cx="8424862" cy="1224037"/>
          </a:xfrm>
        </p:spPr>
        <p:txBody>
          <a:bodyPr/>
          <a:lstStyle/>
          <a:p>
            <a:r>
              <a:rPr lang="it-IT" dirty="0"/>
              <a:t>Il </a:t>
            </a:r>
            <a:r>
              <a:rPr lang="it-IT" dirty="0" err="1"/>
              <a:t>pre-print</a:t>
            </a:r>
            <a:r>
              <a:rPr lang="it-IT" dirty="0"/>
              <a:t> di un articolo è una sua versione </a:t>
            </a:r>
            <a:r>
              <a:rPr lang="it-IT" b="1" dirty="0"/>
              <a:t>precedente</a:t>
            </a:r>
            <a:r>
              <a:rPr lang="it-IT" dirty="0"/>
              <a:t> all’invio all’editore, e dunque anche </a:t>
            </a:r>
            <a:r>
              <a:rPr lang="it-IT" b="1" dirty="0"/>
              <a:t>alla peer review</a:t>
            </a:r>
            <a:r>
              <a:rPr lang="it-IT" dirty="0"/>
              <a:t>. In alcune discipline, metterlo a disposizione della comunità accademica in un archivio apposito (</a:t>
            </a:r>
            <a:r>
              <a:rPr lang="it-IT" i="1" dirty="0" err="1"/>
              <a:t>pre-print</a:t>
            </a:r>
            <a:r>
              <a:rPr lang="it-IT" i="1" dirty="0"/>
              <a:t> server</a:t>
            </a:r>
            <a:r>
              <a:rPr lang="it-IT" dirty="0"/>
              <a:t>) è una pratica molto diffusa, allo scopo di </a:t>
            </a:r>
            <a:r>
              <a:rPr lang="it-IT" b="1" dirty="0"/>
              <a:t>accelerare la condivisione dei risultati.</a:t>
            </a:r>
          </a:p>
          <a:p>
            <a:endParaRPr lang="it-IT" dirty="0"/>
          </a:p>
        </p:txBody>
      </p:sp>
      <p:pic>
        <p:nvPicPr>
          <p:cNvPr id="5" name="Immagine 4">
            <a:extLst>
              <a:ext uri="{FF2B5EF4-FFF2-40B4-BE49-F238E27FC236}">
                <a16:creationId xmlns:a16="http://schemas.microsoft.com/office/drawing/2014/main" id="{DFA56496-63F8-4BB8-B01B-454C0E47128C}"/>
              </a:ext>
            </a:extLst>
          </p:cNvPr>
          <p:cNvPicPr>
            <a:picLocks noChangeAspect="1"/>
          </p:cNvPicPr>
          <p:nvPr/>
        </p:nvPicPr>
        <p:blipFill>
          <a:blip r:embed="rId2"/>
          <a:stretch>
            <a:fillRect/>
          </a:stretch>
        </p:blipFill>
        <p:spPr>
          <a:xfrm>
            <a:off x="1624432" y="2945262"/>
            <a:ext cx="5895136" cy="2790837"/>
          </a:xfrm>
          <a:prstGeom prst="rect">
            <a:avLst/>
          </a:prstGeom>
        </p:spPr>
      </p:pic>
      <p:sp>
        <p:nvSpPr>
          <p:cNvPr id="6" name="CasellaDiTesto 5">
            <a:extLst>
              <a:ext uri="{FF2B5EF4-FFF2-40B4-BE49-F238E27FC236}">
                <a16:creationId xmlns:a16="http://schemas.microsoft.com/office/drawing/2014/main" id="{CACD2BCA-46FA-4557-8A46-FCB0D2B1EFCC}"/>
              </a:ext>
            </a:extLst>
          </p:cNvPr>
          <p:cNvSpPr txBox="1"/>
          <p:nvPr/>
        </p:nvSpPr>
        <p:spPr>
          <a:xfrm>
            <a:off x="107504" y="6300028"/>
            <a:ext cx="5688632" cy="369332"/>
          </a:xfrm>
          <a:prstGeom prst="rect">
            <a:avLst/>
          </a:prstGeom>
          <a:noFill/>
        </p:spPr>
        <p:txBody>
          <a:bodyPr wrap="square" rtlCol="0">
            <a:spAutoFit/>
          </a:bodyPr>
          <a:lstStyle/>
          <a:p>
            <a:r>
              <a:rPr lang="en-US" sz="900" dirty="0">
                <a:solidFill>
                  <a:schemeClr val="bg1"/>
                </a:solidFill>
                <a:effectLst/>
              </a:rPr>
              <a:t>Image from England, J., </a:t>
            </a:r>
            <a:r>
              <a:rPr lang="en-US" sz="900" dirty="0" err="1">
                <a:solidFill>
                  <a:schemeClr val="bg1"/>
                </a:solidFill>
                <a:effectLst/>
              </a:rPr>
              <a:t>Malaguarnera</a:t>
            </a:r>
            <a:r>
              <a:rPr lang="en-US" sz="900" dirty="0">
                <a:solidFill>
                  <a:schemeClr val="bg1"/>
                </a:solidFill>
                <a:effectLst/>
              </a:rPr>
              <a:t>, G. (2023). Horizon Europe Open Science requirements in practice - </a:t>
            </a:r>
            <a:r>
              <a:rPr lang="en-US" sz="900" dirty="0" err="1">
                <a:solidFill>
                  <a:schemeClr val="bg1"/>
                </a:solidFill>
                <a:effectLst/>
              </a:rPr>
              <a:t>OpenAIRE</a:t>
            </a:r>
            <a:r>
              <a:rPr lang="en-US" sz="900" dirty="0">
                <a:solidFill>
                  <a:schemeClr val="bg1"/>
                </a:solidFill>
                <a:effectLst/>
              </a:rPr>
              <a:t> webinar. </a:t>
            </a:r>
            <a:r>
              <a:rPr lang="en-US" sz="900" dirty="0" err="1">
                <a:solidFill>
                  <a:schemeClr val="bg1"/>
                </a:solidFill>
                <a:effectLst/>
              </a:rPr>
              <a:t>Zenodo</a:t>
            </a:r>
            <a:r>
              <a:rPr lang="en-US" sz="900" dirty="0">
                <a:solidFill>
                  <a:schemeClr val="bg1"/>
                </a:solidFill>
                <a:effectLst/>
              </a:rPr>
              <a:t>. </a:t>
            </a:r>
            <a:r>
              <a:rPr lang="en-US" sz="900" dirty="0">
                <a:solidFill>
                  <a:schemeClr val="bg1"/>
                </a:solidFill>
                <a:effectLst/>
                <a:hlinkClick r:id="rId3">
                  <a:extLst>
                    <a:ext uri="{A12FA001-AC4F-418D-AE19-62706E023703}">
                      <ahyp:hlinkClr xmlns:ahyp="http://schemas.microsoft.com/office/drawing/2018/hyperlinkcolor" val="tx"/>
                    </a:ext>
                  </a:extLst>
                </a:hlinkClick>
              </a:rPr>
              <a:t>https://doi.org/10.5281/zenodo.7738501</a:t>
            </a:r>
            <a:r>
              <a:rPr lang="en-US" sz="900" dirty="0">
                <a:solidFill>
                  <a:schemeClr val="bg1"/>
                </a:solidFill>
                <a:effectLst/>
              </a:rPr>
              <a:t> </a:t>
            </a:r>
          </a:p>
        </p:txBody>
      </p:sp>
      <p:grpSp>
        <p:nvGrpSpPr>
          <p:cNvPr id="7" name="Gruppo 6">
            <a:extLst>
              <a:ext uri="{FF2B5EF4-FFF2-40B4-BE49-F238E27FC236}">
                <a16:creationId xmlns:a16="http://schemas.microsoft.com/office/drawing/2014/main" id="{B595043C-7556-4F29-AF30-F899C0A1DA4F}"/>
              </a:ext>
            </a:extLst>
          </p:cNvPr>
          <p:cNvGrpSpPr/>
          <p:nvPr/>
        </p:nvGrpSpPr>
        <p:grpSpPr>
          <a:xfrm>
            <a:off x="6125726" y="6287269"/>
            <a:ext cx="1008112" cy="526107"/>
            <a:chOff x="179512" y="6302077"/>
            <a:chExt cx="1008112" cy="526107"/>
          </a:xfrm>
        </p:grpSpPr>
        <p:sp>
          <p:nvSpPr>
            <p:cNvPr id="8" name="CasellaDiTesto 7">
              <a:extLst>
                <a:ext uri="{FF2B5EF4-FFF2-40B4-BE49-F238E27FC236}">
                  <a16:creationId xmlns:a16="http://schemas.microsoft.com/office/drawing/2014/main" id="{1488B22E-DA4B-4876-A5EC-8AF799D6A28C}"/>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9" name="Immagine 8">
              <a:hlinkClick r:id="rId4"/>
              <a:extLst>
                <a:ext uri="{FF2B5EF4-FFF2-40B4-BE49-F238E27FC236}">
                  <a16:creationId xmlns:a16="http://schemas.microsoft.com/office/drawing/2014/main" id="{DBBD7102-F32E-466B-B8D2-4D44176B70E8}"/>
                </a:ext>
              </a:extLst>
            </p:cNvPr>
            <p:cNvPicPr>
              <a:picLocks noChangeAspect="1"/>
            </p:cNvPicPr>
            <p:nvPr/>
          </p:nvPicPr>
          <p:blipFill>
            <a:blip r:embed="rId5"/>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69726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615766A-0EDE-4317-8C38-77616813BE32}"/>
              </a:ext>
            </a:extLst>
          </p:cNvPr>
          <p:cNvSpPr>
            <a:spLocks noGrp="1"/>
          </p:cNvSpPr>
          <p:nvPr>
            <p:ph type="body" sz="quarter" idx="10"/>
          </p:nvPr>
        </p:nvSpPr>
        <p:spPr/>
        <p:txBody>
          <a:bodyPr/>
          <a:lstStyle/>
          <a:p>
            <a:r>
              <a:rPr lang="it-IT" dirty="0"/>
              <a:t>La </a:t>
            </a:r>
            <a:r>
              <a:rPr lang="it-IT" i="1" dirty="0"/>
              <a:t>open peer-review</a:t>
            </a:r>
          </a:p>
        </p:txBody>
      </p:sp>
      <p:sp>
        <p:nvSpPr>
          <p:cNvPr id="3" name="Segnaposto testo 2">
            <a:extLst>
              <a:ext uri="{FF2B5EF4-FFF2-40B4-BE49-F238E27FC236}">
                <a16:creationId xmlns:a16="http://schemas.microsoft.com/office/drawing/2014/main" id="{2B655D29-FAC4-45CA-A1EA-1FB638B16450}"/>
              </a:ext>
            </a:extLst>
          </p:cNvPr>
          <p:cNvSpPr>
            <a:spLocks noGrp="1"/>
          </p:cNvSpPr>
          <p:nvPr>
            <p:ph type="body" sz="quarter" idx="11"/>
          </p:nvPr>
        </p:nvSpPr>
        <p:spPr/>
        <p:txBody>
          <a:bodyPr/>
          <a:lstStyle/>
          <a:p>
            <a:r>
              <a:rPr lang="it-IT" dirty="0"/>
              <a:t>Quando </a:t>
            </a:r>
            <a:r>
              <a:rPr lang="it-IT" b="1" dirty="0"/>
              <a:t>autori e revisori sono noti </a:t>
            </a:r>
            <a:r>
              <a:rPr lang="it-IT" dirty="0"/>
              <a:t>e l’intero </a:t>
            </a:r>
            <a:r>
              <a:rPr lang="it-IT" b="1" dirty="0"/>
              <a:t>processo di revisione è apertamente disponibile</a:t>
            </a:r>
            <a:r>
              <a:rPr lang="it-IT" dirty="0"/>
              <a:t> e rintracciabile online (inclusi i commenti e le revisioni successive) allora si parla di </a:t>
            </a:r>
            <a:r>
              <a:rPr lang="it-IT" i="1" dirty="0"/>
              <a:t>open peer-review.</a:t>
            </a:r>
          </a:p>
          <a:p>
            <a:endParaRPr lang="it-IT" i="1" dirty="0"/>
          </a:p>
          <a:p>
            <a:r>
              <a:rPr lang="it-IT" dirty="0"/>
              <a:t>Open Research Europe (ORE), per esempio, la piattaforma di pubblicazione in open access della CE, applica il modello di revisione paritaria aperta descritto da questo schema:</a:t>
            </a:r>
          </a:p>
          <a:p>
            <a:endParaRPr lang="en-US" dirty="0"/>
          </a:p>
          <a:p>
            <a:endParaRPr lang="it-IT" dirty="0"/>
          </a:p>
        </p:txBody>
      </p:sp>
      <p:pic>
        <p:nvPicPr>
          <p:cNvPr id="6" name="Immagine 5">
            <a:extLst>
              <a:ext uri="{FF2B5EF4-FFF2-40B4-BE49-F238E27FC236}">
                <a16:creationId xmlns:a16="http://schemas.microsoft.com/office/drawing/2014/main" id="{DBDB5C31-AEA4-4B55-B254-2C41F1E7F1EA}"/>
              </a:ext>
            </a:extLst>
          </p:cNvPr>
          <p:cNvPicPr>
            <a:picLocks noChangeAspect="1"/>
          </p:cNvPicPr>
          <p:nvPr/>
        </p:nvPicPr>
        <p:blipFill rotWithShape="1">
          <a:blip r:embed="rId2"/>
          <a:srcRect t="46173"/>
          <a:stretch/>
        </p:blipFill>
        <p:spPr>
          <a:xfrm>
            <a:off x="1763688" y="3518531"/>
            <a:ext cx="6764678" cy="2541251"/>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768BB46D-C4F9-4CB5-AD91-B9672BF34CEE}"/>
              </a:ext>
            </a:extLst>
          </p:cNvPr>
          <p:cNvSpPr txBox="1"/>
          <p:nvPr/>
        </p:nvSpPr>
        <p:spPr>
          <a:xfrm>
            <a:off x="107504" y="6309320"/>
            <a:ext cx="5544616" cy="369332"/>
          </a:xfrm>
          <a:prstGeom prst="rect">
            <a:avLst/>
          </a:prstGeom>
          <a:noFill/>
        </p:spPr>
        <p:txBody>
          <a:bodyPr wrap="square" rtlCol="0">
            <a:spAutoFit/>
          </a:bodyPr>
          <a:lstStyle/>
          <a:p>
            <a:r>
              <a:rPr lang="en-US" sz="900" dirty="0">
                <a:solidFill>
                  <a:schemeClr val="bg1"/>
                </a:solidFill>
                <a:effectLst/>
              </a:rPr>
              <a:t>Image from Open Research Europe. Reviewers’ guidelines. </a:t>
            </a:r>
            <a:r>
              <a:rPr lang="en-US" sz="900" dirty="0">
                <a:solidFill>
                  <a:schemeClr val="bg1"/>
                </a:solidFill>
                <a:effectLst/>
                <a:hlinkClick r:id="rId3">
                  <a:extLst>
                    <a:ext uri="{A12FA001-AC4F-418D-AE19-62706E023703}">
                      <ahyp:hlinkClr xmlns:ahyp="http://schemas.microsoft.com/office/drawing/2018/hyperlinkcolor" val="tx"/>
                    </a:ext>
                  </a:extLst>
                </a:hlinkClick>
              </a:rPr>
              <a:t>https://open-research-europe.ec.europa.eu/for-referees/guidelines/</a:t>
            </a:r>
            <a:r>
              <a:rPr lang="en-US" sz="900" dirty="0">
                <a:solidFill>
                  <a:schemeClr val="bg1"/>
                </a:solidFill>
                <a:effectLst/>
              </a:rPr>
              <a:t> </a:t>
            </a:r>
          </a:p>
        </p:txBody>
      </p:sp>
      <p:grpSp>
        <p:nvGrpSpPr>
          <p:cNvPr id="8" name="Gruppo 7">
            <a:extLst>
              <a:ext uri="{FF2B5EF4-FFF2-40B4-BE49-F238E27FC236}">
                <a16:creationId xmlns:a16="http://schemas.microsoft.com/office/drawing/2014/main" id="{D791343C-55A7-4D71-80D0-98EA684F5624}"/>
              </a:ext>
            </a:extLst>
          </p:cNvPr>
          <p:cNvGrpSpPr/>
          <p:nvPr/>
        </p:nvGrpSpPr>
        <p:grpSpPr>
          <a:xfrm>
            <a:off x="6125726" y="6287269"/>
            <a:ext cx="1008112" cy="526107"/>
            <a:chOff x="179512" y="6302077"/>
            <a:chExt cx="1008112" cy="526107"/>
          </a:xfrm>
        </p:grpSpPr>
        <p:sp>
          <p:nvSpPr>
            <p:cNvPr id="9" name="CasellaDiTesto 8">
              <a:extLst>
                <a:ext uri="{FF2B5EF4-FFF2-40B4-BE49-F238E27FC236}">
                  <a16:creationId xmlns:a16="http://schemas.microsoft.com/office/drawing/2014/main" id="{E927FB56-923E-404F-A9CD-23C57AEF220E}"/>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0" name="Immagine 9">
              <a:hlinkClick r:id="rId4"/>
              <a:extLst>
                <a:ext uri="{FF2B5EF4-FFF2-40B4-BE49-F238E27FC236}">
                  <a16:creationId xmlns:a16="http://schemas.microsoft.com/office/drawing/2014/main" id="{7C5099BC-6598-49C7-9E8B-C9B48523A66A}"/>
                </a:ext>
              </a:extLst>
            </p:cNvPr>
            <p:cNvPicPr>
              <a:picLocks noChangeAspect="1"/>
            </p:cNvPicPr>
            <p:nvPr/>
          </p:nvPicPr>
          <p:blipFill>
            <a:blip r:embed="rId5"/>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270271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FCC73C6-FE72-4630-ADBE-27661E44DF06}"/>
              </a:ext>
            </a:extLst>
          </p:cNvPr>
          <p:cNvSpPr>
            <a:spLocks noGrp="1"/>
          </p:cNvSpPr>
          <p:nvPr>
            <p:ph type="body" sz="quarter" idx="10"/>
          </p:nvPr>
        </p:nvSpPr>
        <p:spPr/>
        <p:txBody>
          <a:bodyPr/>
          <a:lstStyle/>
          <a:p>
            <a:r>
              <a:rPr lang="en-GB" dirty="0"/>
              <a:t>Open Science</a:t>
            </a:r>
          </a:p>
        </p:txBody>
      </p:sp>
      <p:sp>
        <p:nvSpPr>
          <p:cNvPr id="3" name="Segnaposto testo 2">
            <a:extLst>
              <a:ext uri="{FF2B5EF4-FFF2-40B4-BE49-F238E27FC236}">
                <a16:creationId xmlns:a16="http://schemas.microsoft.com/office/drawing/2014/main" id="{2EC6F156-4FB6-4B6F-AD4F-3882FD08DC75}"/>
              </a:ext>
            </a:extLst>
          </p:cNvPr>
          <p:cNvSpPr>
            <a:spLocks noGrp="1"/>
          </p:cNvSpPr>
          <p:nvPr>
            <p:ph type="body" sz="quarter" idx="11"/>
          </p:nvPr>
        </p:nvSpPr>
        <p:spPr>
          <a:xfrm>
            <a:off x="397503" y="1395777"/>
            <a:ext cx="4606545" cy="3714515"/>
          </a:xfrm>
        </p:spPr>
        <p:txBody>
          <a:bodyPr lIns="91440" tIns="45720" rIns="91440" bIns="45720" anchor="t"/>
          <a:lstStyle/>
          <a:p>
            <a:r>
              <a:rPr lang="en-US" dirty="0"/>
              <a:t>[…] Open Science is defined as an inclusive construct that combines various movements and practices aiming to make multilingual scientific knowledge openly available, accessible and reusable for everyone, to increase scientific collaborations and sharing of information for the benefits of science and society, and to open the processes of scientific knowledge creation, evaluation and communication to societal actors beyond the traditional scientific community. </a:t>
            </a:r>
            <a:endParaRPr lang="it-IT" dirty="0">
              <a:cs typeface="Calibri"/>
            </a:endParaRPr>
          </a:p>
          <a:p>
            <a:r>
              <a:rPr lang="en-US" dirty="0"/>
              <a:t>— UNESCO Recommendation on Open Science</a:t>
            </a:r>
            <a:endParaRPr lang="it-IT" dirty="0">
              <a:cs typeface="Calibri"/>
            </a:endParaRPr>
          </a:p>
          <a:p>
            <a:endParaRPr lang="en-GB" dirty="0"/>
          </a:p>
        </p:txBody>
      </p:sp>
      <p:sp>
        <p:nvSpPr>
          <p:cNvPr id="6" name="CasellaDiTesto 5">
            <a:extLst>
              <a:ext uri="{FF2B5EF4-FFF2-40B4-BE49-F238E27FC236}">
                <a16:creationId xmlns:a16="http://schemas.microsoft.com/office/drawing/2014/main" id="{92DA86BE-46B7-4250-A86A-869FDCB449DC}"/>
              </a:ext>
            </a:extLst>
          </p:cNvPr>
          <p:cNvSpPr txBox="1"/>
          <p:nvPr/>
        </p:nvSpPr>
        <p:spPr>
          <a:xfrm>
            <a:off x="179512" y="6453336"/>
            <a:ext cx="6984776" cy="230832"/>
          </a:xfrm>
          <a:prstGeom prst="rect">
            <a:avLst/>
          </a:prstGeom>
          <a:noFill/>
        </p:spPr>
        <p:txBody>
          <a:bodyPr wrap="square" rtlCol="0">
            <a:spAutoFit/>
          </a:bodyPr>
          <a:lstStyle/>
          <a:p>
            <a:r>
              <a:rPr lang="en-GB" sz="900" dirty="0">
                <a:solidFill>
                  <a:schemeClr val="bg1"/>
                </a:solidFill>
              </a:rPr>
              <a:t>UNESCO Recommendation on Open Science (2021). </a:t>
            </a:r>
            <a:r>
              <a:rPr lang="en-GB" sz="900" u="sng" dirty="0">
                <a:solidFill>
                  <a:schemeClr val="bg1"/>
                </a:solidFill>
                <a:hlinkClick r:id="rId2">
                  <a:extLst>
                    <a:ext uri="{A12FA001-AC4F-418D-AE19-62706E023703}">
                      <ahyp:hlinkClr xmlns:ahyp="http://schemas.microsoft.com/office/drawing/2018/hyperlinkcolor" val="tx"/>
                    </a:ext>
                  </a:extLst>
                </a:hlinkClick>
              </a:rPr>
              <a:t>https://unesdoc.unesco.org/ark:/48223/pf0000379949.locale=en</a:t>
            </a:r>
            <a:r>
              <a:rPr lang="en-GB" sz="900" u="sng" dirty="0">
                <a:solidFill>
                  <a:schemeClr val="bg1"/>
                </a:solidFill>
              </a:rPr>
              <a:t> </a:t>
            </a:r>
          </a:p>
        </p:txBody>
      </p:sp>
      <p:grpSp>
        <p:nvGrpSpPr>
          <p:cNvPr id="7" name="Gruppo 6">
            <a:extLst>
              <a:ext uri="{FF2B5EF4-FFF2-40B4-BE49-F238E27FC236}">
                <a16:creationId xmlns:a16="http://schemas.microsoft.com/office/drawing/2014/main" id="{87D2EB45-776B-46AF-B478-F0AB9254CF8D}"/>
              </a:ext>
            </a:extLst>
          </p:cNvPr>
          <p:cNvGrpSpPr/>
          <p:nvPr/>
        </p:nvGrpSpPr>
        <p:grpSpPr>
          <a:xfrm>
            <a:off x="6125726" y="6287269"/>
            <a:ext cx="1008112" cy="526107"/>
            <a:chOff x="179512" y="6302077"/>
            <a:chExt cx="1008112" cy="526107"/>
          </a:xfrm>
        </p:grpSpPr>
        <p:sp>
          <p:nvSpPr>
            <p:cNvPr id="8" name="CasellaDiTesto 7">
              <a:extLst>
                <a:ext uri="{FF2B5EF4-FFF2-40B4-BE49-F238E27FC236}">
                  <a16:creationId xmlns:a16="http://schemas.microsoft.com/office/drawing/2014/main" id="{AD9F09A3-412A-4047-88EE-FC9BD25AAFA5}"/>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9" name="Immagine 8">
              <a:hlinkClick r:id="rId3"/>
              <a:extLst>
                <a:ext uri="{FF2B5EF4-FFF2-40B4-BE49-F238E27FC236}">
                  <a16:creationId xmlns:a16="http://schemas.microsoft.com/office/drawing/2014/main" id="{E91E0847-B37D-456F-94D5-61F863410257}"/>
                </a:ext>
              </a:extLst>
            </p:cNvPr>
            <p:cNvPicPr>
              <a:picLocks noChangeAspect="1"/>
            </p:cNvPicPr>
            <p:nvPr/>
          </p:nvPicPr>
          <p:blipFill>
            <a:blip r:embed="rId4"/>
            <a:stretch>
              <a:fillRect/>
            </a:stretch>
          </p:blipFill>
          <p:spPr>
            <a:xfrm>
              <a:off x="190617" y="6302077"/>
              <a:ext cx="838200" cy="295275"/>
            </a:xfrm>
            <a:prstGeom prst="rect">
              <a:avLst/>
            </a:prstGeom>
          </p:spPr>
        </p:pic>
      </p:grpSp>
      <p:pic>
        <p:nvPicPr>
          <p:cNvPr id="11" name="Immagine 10">
            <a:extLst>
              <a:ext uri="{FF2B5EF4-FFF2-40B4-BE49-F238E27FC236}">
                <a16:creationId xmlns:a16="http://schemas.microsoft.com/office/drawing/2014/main" id="{26C496E1-9C92-4D33-B255-681AF57EB3D6}"/>
              </a:ext>
            </a:extLst>
          </p:cNvPr>
          <p:cNvPicPr>
            <a:picLocks noChangeAspect="1"/>
          </p:cNvPicPr>
          <p:nvPr/>
        </p:nvPicPr>
        <p:blipFill rotWithShape="1">
          <a:blip r:embed="rId5"/>
          <a:srcRect l="2880" t="1368" b="1"/>
          <a:stretch/>
        </p:blipFill>
        <p:spPr>
          <a:xfrm>
            <a:off x="5383283" y="504306"/>
            <a:ext cx="3562010" cy="5111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77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F2D9899-0C86-4E34-8D92-3BBA304C5026}"/>
              </a:ext>
            </a:extLst>
          </p:cNvPr>
          <p:cNvSpPr>
            <a:spLocks noGrp="1"/>
          </p:cNvSpPr>
          <p:nvPr>
            <p:ph type="body" sz="quarter" idx="10"/>
          </p:nvPr>
        </p:nvSpPr>
        <p:spPr/>
        <p:txBody>
          <a:bodyPr/>
          <a:lstStyle/>
          <a:p>
            <a:r>
              <a:rPr lang="it-IT" dirty="0"/>
              <a:t>Coinvolgere la società</a:t>
            </a:r>
          </a:p>
        </p:txBody>
      </p:sp>
      <p:sp>
        <p:nvSpPr>
          <p:cNvPr id="3" name="Segnaposto testo 2">
            <a:extLst>
              <a:ext uri="{FF2B5EF4-FFF2-40B4-BE49-F238E27FC236}">
                <a16:creationId xmlns:a16="http://schemas.microsoft.com/office/drawing/2014/main" id="{7B9E471F-3623-474D-887E-304297FCDB03}"/>
              </a:ext>
            </a:extLst>
          </p:cNvPr>
          <p:cNvSpPr>
            <a:spLocks noGrp="1"/>
          </p:cNvSpPr>
          <p:nvPr>
            <p:ph type="body" sz="quarter" idx="11"/>
          </p:nvPr>
        </p:nvSpPr>
        <p:spPr>
          <a:xfrm>
            <a:off x="427353" y="1124744"/>
            <a:ext cx="8289293" cy="4536405"/>
          </a:xfrm>
        </p:spPr>
        <p:txBody>
          <a:bodyPr/>
          <a:lstStyle/>
          <a:p>
            <a:r>
              <a:rPr lang="it-IT" dirty="0"/>
              <a:t>Coinvolgere maggiormente la società nel processo di ricerca fa parte della </a:t>
            </a:r>
            <a:r>
              <a:rPr lang="it-IT" i="1" dirty="0"/>
              <a:t>Responsible Research and Innovation </a:t>
            </a:r>
            <a:r>
              <a:rPr lang="it-IT" dirty="0"/>
              <a:t>(RRI) ossia una serie di pratiche diverse che hanno l’obiettivo comune di rinsaldare la </a:t>
            </a:r>
            <a:r>
              <a:rPr lang="it-IT" b="1" dirty="0"/>
              <a:t>fiducia nel mondo scientifico.</a:t>
            </a:r>
            <a:endParaRPr lang="it-IT" dirty="0"/>
          </a:p>
        </p:txBody>
      </p:sp>
      <p:sp>
        <p:nvSpPr>
          <p:cNvPr id="6" name="CasellaDiTesto 5">
            <a:extLst>
              <a:ext uri="{FF2B5EF4-FFF2-40B4-BE49-F238E27FC236}">
                <a16:creationId xmlns:a16="http://schemas.microsoft.com/office/drawing/2014/main" id="{5740F695-416E-4D76-B279-6116D26B2884}"/>
              </a:ext>
            </a:extLst>
          </p:cNvPr>
          <p:cNvSpPr txBox="1"/>
          <p:nvPr/>
        </p:nvSpPr>
        <p:spPr>
          <a:xfrm>
            <a:off x="107504" y="6237312"/>
            <a:ext cx="5870520" cy="507831"/>
          </a:xfrm>
          <a:prstGeom prst="rect">
            <a:avLst/>
          </a:prstGeom>
          <a:noFill/>
        </p:spPr>
        <p:txBody>
          <a:bodyPr wrap="square" rtlCol="0">
            <a:spAutoFit/>
          </a:bodyPr>
          <a:lstStyle/>
          <a:p>
            <a:r>
              <a:rPr lang="pt-BR" sz="900" dirty="0">
                <a:solidFill>
                  <a:schemeClr val="bg1"/>
                </a:solidFill>
                <a:effectLst/>
              </a:rPr>
              <a:t>FOSTER. Open Science Definition. </a:t>
            </a:r>
            <a:r>
              <a:rPr lang="pt-BR" sz="900" dirty="0">
                <a:solidFill>
                  <a:schemeClr val="bg1"/>
                </a:solidFill>
                <a:effectLst/>
                <a:hlinkClick r:id="rId3">
                  <a:extLst>
                    <a:ext uri="{A12FA001-AC4F-418D-AE19-62706E023703}">
                      <ahyp:hlinkClr xmlns:ahyp="http://schemas.microsoft.com/office/drawing/2018/hyperlinkcolor" val="tx"/>
                    </a:ext>
                  </a:extLst>
                </a:hlinkClick>
              </a:rPr>
              <a:t>https://www.fosteropenscience.eu/foster-taxonomy/open-science-definition</a:t>
            </a:r>
            <a:r>
              <a:rPr lang="pt-BR" sz="900" dirty="0">
                <a:solidFill>
                  <a:schemeClr val="bg1"/>
                </a:solidFill>
                <a:effectLst/>
              </a:rPr>
              <a:t> </a:t>
            </a:r>
          </a:p>
          <a:p>
            <a:r>
              <a:rPr lang="pt-BR" sz="900" dirty="0">
                <a:solidFill>
                  <a:schemeClr val="bg1"/>
                </a:solidFill>
              </a:rPr>
              <a:t>FOSTER. </a:t>
            </a:r>
            <a:r>
              <a:rPr lang="en-US" sz="900" dirty="0">
                <a:solidFill>
                  <a:schemeClr val="bg1"/>
                </a:solidFill>
              </a:rPr>
              <a:t>Introduction to Responsible Research &amp; Innovation. </a:t>
            </a:r>
            <a:r>
              <a:rPr lang="pt-BR" sz="900" dirty="0">
                <a:solidFill>
                  <a:schemeClr val="bg1"/>
                </a:solidFill>
                <a:hlinkClick r:id="rId4">
                  <a:extLst>
                    <a:ext uri="{A12FA001-AC4F-418D-AE19-62706E023703}">
                      <ahyp:hlinkClr xmlns:ahyp="http://schemas.microsoft.com/office/drawing/2018/hyperlinkcolor" val="tx"/>
                    </a:ext>
                  </a:extLst>
                </a:hlinkClick>
              </a:rPr>
              <a:t>https://www.fosteropenscience.eu/learning/introduction-to-responsible-research-and-innovation/#/id/5d8dc624f8aa28b011a1645c</a:t>
            </a:r>
            <a:r>
              <a:rPr lang="pt-BR" sz="900" dirty="0">
                <a:solidFill>
                  <a:schemeClr val="bg1"/>
                </a:solidFill>
              </a:rPr>
              <a:t> </a:t>
            </a:r>
          </a:p>
        </p:txBody>
      </p:sp>
      <p:grpSp>
        <p:nvGrpSpPr>
          <p:cNvPr id="7" name="Gruppo 6">
            <a:extLst>
              <a:ext uri="{FF2B5EF4-FFF2-40B4-BE49-F238E27FC236}">
                <a16:creationId xmlns:a16="http://schemas.microsoft.com/office/drawing/2014/main" id="{BA5BC790-5C2E-459D-BC4A-E9214645DE2A}"/>
              </a:ext>
            </a:extLst>
          </p:cNvPr>
          <p:cNvGrpSpPr/>
          <p:nvPr/>
        </p:nvGrpSpPr>
        <p:grpSpPr>
          <a:xfrm>
            <a:off x="6125726" y="6287269"/>
            <a:ext cx="1008112" cy="526107"/>
            <a:chOff x="179512" y="6302077"/>
            <a:chExt cx="1008112" cy="526107"/>
          </a:xfrm>
        </p:grpSpPr>
        <p:sp>
          <p:nvSpPr>
            <p:cNvPr id="8" name="CasellaDiTesto 7">
              <a:extLst>
                <a:ext uri="{FF2B5EF4-FFF2-40B4-BE49-F238E27FC236}">
                  <a16:creationId xmlns:a16="http://schemas.microsoft.com/office/drawing/2014/main" id="{CAD93262-B3CF-4EDC-BA04-480F60FDA53A}"/>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9" name="Immagine 8">
              <a:hlinkClick r:id="rId5"/>
              <a:extLst>
                <a:ext uri="{FF2B5EF4-FFF2-40B4-BE49-F238E27FC236}">
                  <a16:creationId xmlns:a16="http://schemas.microsoft.com/office/drawing/2014/main" id="{29818504-4EEE-4B19-AA62-B001E22B8FC9}"/>
                </a:ext>
              </a:extLst>
            </p:cNvPr>
            <p:cNvPicPr>
              <a:picLocks noChangeAspect="1"/>
            </p:cNvPicPr>
            <p:nvPr/>
          </p:nvPicPr>
          <p:blipFill>
            <a:blip r:embed="rId6"/>
            <a:stretch>
              <a:fillRect/>
            </a:stretch>
          </p:blipFill>
          <p:spPr>
            <a:xfrm>
              <a:off x="190617" y="6302077"/>
              <a:ext cx="838200" cy="295275"/>
            </a:xfrm>
            <a:prstGeom prst="rect">
              <a:avLst/>
            </a:prstGeom>
          </p:spPr>
        </p:pic>
      </p:grpSp>
      <p:pic>
        <p:nvPicPr>
          <p:cNvPr id="10" name="Immagine 9">
            <a:extLst>
              <a:ext uri="{FF2B5EF4-FFF2-40B4-BE49-F238E27FC236}">
                <a16:creationId xmlns:a16="http://schemas.microsoft.com/office/drawing/2014/main" id="{C4C34AC9-5C39-43A6-94F4-DCE3C475FC7C}"/>
              </a:ext>
            </a:extLst>
          </p:cNvPr>
          <p:cNvPicPr>
            <a:picLocks noChangeAspect="1"/>
          </p:cNvPicPr>
          <p:nvPr/>
        </p:nvPicPr>
        <p:blipFill>
          <a:blip r:embed="rId7"/>
          <a:stretch>
            <a:fillRect/>
          </a:stretch>
        </p:blipFill>
        <p:spPr>
          <a:xfrm>
            <a:off x="143508" y="2046139"/>
            <a:ext cx="8856984" cy="4040173"/>
          </a:xfrm>
          <a:prstGeom prst="rect">
            <a:avLst/>
          </a:prstGeom>
        </p:spPr>
      </p:pic>
      <p:sp>
        <p:nvSpPr>
          <p:cNvPr id="11" name="Segnaposto testo 2">
            <a:extLst>
              <a:ext uri="{FF2B5EF4-FFF2-40B4-BE49-F238E27FC236}">
                <a16:creationId xmlns:a16="http://schemas.microsoft.com/office/drawing/2014/main" id="{EBB93795-423F-48DD-8C58-A718B3A93E32}"/>
              </a:ext>
            </a:extLst>
          </p:cNvPr>
          <p:cNvSpPr txBox="1">
            <a:spLocks/>
          </p:cNvSpPr>
          <p:nvPr/>
        </p:nvSpPr>
        <p:spPr>
          <a:xfrm>
            <a:off x="2627784" y="2780928"/>
            <a:ext cx="6264696" cy="864096"/>
          </a:xfrm>
          <a:prstGeom prst="rect">
            <a:avLst/>
          </a:prstGeom>
          <a:noFill/>
          <a:ln w="38100">
            <a:solidFill>
              <a:srgbClr val="BD2B0B"/>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solidFill>
                <a:srgbClr val="BD2B0B"/>
              </a:solidFill>
            </a:endParaRPr>
          </a:p>
        </p:txBody>
      </p:sp>
      <p:sp>
        <p:nvSpPr>
          <p:cNvPr id="12" name="Segnaposto testo 2">
            <a:extLst>
              <a:ext uri="{FF2B5EF4-FFF2-40B4-BE49-F238E27FC236}">
                <a16:creationId xmlns:a16="http://schemas.microsoft.com/office/drawing/2014/main" id="{922E11D9-285A-4D69-99A3-5B8800F539E1}"/>
              </a:ext>
            </a:extLst>
          </p:cNvPr>
          <p:cNvSpPr txBox="1">
            <a:spLocks/>
          </p:cNvSpPr>
          <p:nvPr/>
        </p:nvSpPr>
        <p:spPr>
          <a:xfrm>
            <a:off x="303125" y="4079025"/>
            <a:ext cx="5188763" cy="1868512"/>
          </a:xfrm>
          <a:prstGeom prst="rect">
            <a:avLst/>
          </a:prstGeom>
          <a:ln w="38100">
            <a:solidFill>
              <a:srgbClr val="1F3D5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t>Semplificando molto, significa:</a:t>
            </a:r>
          </a:p>
          <a:p>
            <a:pPr marL="285750" indent="-285750">
              <a:buFont typeface="Arial" panose="020B0604020202020204" pitchFamily="34" charset="0"/>
              <a:buChar char="•"/>
            </a:pPr>
            <a:r>
              <a:rPr lang="it-IT" dirty="0"/>
              <a:t>Assicurarsi che ricerca e innovazione (R&amp;I) rispondano a sfide importanti per la società</a:t>
            </a:r>
          </a:p>
          <a:p>
            <a:pPr marL="285750" indent="-285750">
              <a:buFont typeface="Arial" panose="020B0604020202020204" pitchFamily="34" charset="0"/>
              <a:buChar char="•"/>
            </a:pPr>
            <a:r>
              <a:rPr lang="it-IT" dirty="0"/>
              <a:t>Aprire R&amp;I a tutti gli attori coinvolti a tutti i livelli</a:t>
            </a:r>
          </a:p>
          <a:p>
            <a:pPr marL="285750" indent="-285750">
              <a:buFont typeface="Arial" panose="020B0604020202020204" pitchFamily="34" charset="0"/>
              <a:buChar char="•"/>
            </a:pPr>
            <a:r>
              <a:rPr lang="it-IT" dirty="0"/>
              <a:t>Allineare R&amp;I con i valori, le necessità e le aspettative della società</a:t>
            </a:r>
          </a:p>
        </p:txBody>
      </p:sp>
    </p:spTree>
    <p:extLst>
      <p:ext uri="{BB962C8B-B14F-4D97-AF65-F5344CB8AC3E}">
        <p14:creationId xmlns:p14="http://schemas.microsoft.com/office/powerpoint/2010/main" val="25469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F2D9899-0C86-4E34-8D92-3BBA304C5026}"/>
              </a:ext>
            </a:extLst>
          </p:cNvPr>
          <p:cNvSpPr>
            <a:spLocks noGrp="1"/>
          </p:cNvSpPr>
          <p:nvPr>
            <p:ph type="body" sz="quarter" idx="10"/>
          </p:nvPr>
        </p:nvSpPr>
        <p:spPr/>
        <p:txBody>
          <a:bodyPr/>
          <a:lstStyle/>
          <a:p>
            <a:r>
              <a:rPr lang="it-IT" dirty="0"/>
              <a:t>Azioni concrete</a:t>
            </a:r>
          </a:p>
        </p:txBody>
      </p:sp>
      <p:sp>
        <p:nvSpPr>
          <p:cNvPr id="3" name="Segnaposto testo 2">
            <a:extLst>
              <a:ext uri="{FF2B5EF4-FFF2-40B4-BE49-F238E27FC236}">
                <a16:creationId xmlns:a16="http://schemas.microsoft.com/office/drawing/2014/main" id="{7B9E471F-3623-474D-887E-304297FCDB03}"/>
              </a:ext>
            </a:extLst>
          </p:cNvPr>
          <p:cNvSpPr>
            <a:spLocks noGrp="1"/>
          </p:cNvSpPr>
          <p:nvPr>
            <p:ph type="body" sz="quarter" idx="11"/>
          </p:nvPr>
        </p:nvSpPr>
        <p:spPr>
          <a:xfrm>
            <a:off x="539305" y="1412876"/>
            <a:ext cx="1800448" cy="1584076"/>
          </a:xfrm>
          <a:ln w="38100">
            <a:solidFill>
              <a:srgbClr val="1F3D5F"/>
            </a:solidFill>
          </a:ln>
        </p:spPr>
        <p:txBody>
          <a:bodyPr/>
          <a:lstStyle/>
          <a:p>
            <a:pPr algn="ctr">
              <a:spcBef>
                <a:spcPts val="0"/>
              </a:spcBef>
            </a:pPr>
            <a:r>
              <a:rPr lang="it-IT" sz="1400" b="1" dirty="0">
                <a:latin typeface="+mn-lt"/>
              </a:rPr>
              <a:t>Profilo del ricercatore </a:t>
            </a:r>
            <a:br>
              <a:rPr lang="it-IT" sz="1400" b="1" dirty="0">
                <a:latin typeface="+mn-lt"/>
              </a:rPr>
            </a:br>
            <a:r>
              <a:rPr lang="it-IT" sz="1400" b="1" dirty="0">
                <a:latin typeface="+mn-lt"/>
              </a:rPr>
              <a:t>(Part A)</a:t>
            </a:r>
          </a:p>
          <a:p>
            <a:pPr algn="ctr">
              <a:spcBef>
                <a:spcPts val="0"/>
              </a:spcBef>
            </a:pPr>
            <a:endParaRPr lang="it-IT" sz="1400" dirty="0">
              <a:latin typeface="+mn-lt"/>
            </a:endParaRPr>
          </a:p>
          <a:p>
            <a:pPr>
              <a:spcBef>
                <a:spcPts val="0"/>
              </a:spcBef>
            </a:pPr>
            <a:r>
              <a:rPr lang="it-IT" sz="1400" dirty="0">
                <a:latin typeface="+mn-lt"/>
              </a:rPr>
              <a:t>Descrivi precedenti pubblicazioni ad accesso aperto e dati «</a:t>
            </a:r>
            <a:r>
              <a:rPr lang="it-IT" sz="1400" dirty="0" err="1">
                <a:latin typeface="+mn-lt"/>
              </a:rPr>
              <a:t>as</a:t>
            </a:r>
            <a:r>
              <a:rPr lang="it-IT" sz="1400" dirty="0">
                <a:latin typeface="+mn-lt"/>
              </a:rPr>
              <a:t> open </a:t>
            </a:r>
            <a:r>
              <a:rPr lang="it-IT" sz="1400" dirty="0" err="1">
                <a:latin typeface="+mn-lt"/>
              </a:rPr>
              <a:t>as</a:t>
            </a:r>
            <a:r>
              <a:rPr lang="it-IT" sz="1400" dirty="0">
                <a:latin typeface="+mn-lt"/>
              </a:rPr>
              <a:t> </a:t>
            </a:r>
            <a:r>
              <a:rPr lang="it-IT" sz="1400" dirty="0" err="1">
                <a:latin typeface="+mn-lt"/>
              </a:rPr>
              <a:t>possible</a:t>
            </a:r>
            <a:r>
              <a:rPr lang="it-IT" sz="1400" dirty="0">
                <a:latin typeface="+mn-lt"/>
              </a:rPr>
              <a:t>»</a:t>
            </a:r>
          </a:p>
        </p:txBody>
      </p:sp>
      <p:sp>
        <p:nvSpPr>
          <p:cNvPr id="6" name="CasellaDiTesto 5">
            <a:extLst>
              <a:ext uri="{FF2B5EF4-FFF2-40B4-BE49-F238E27FC236}">
                <a16:creationId xmlns:a16="http://schemas.microsoft.com/office/drawing/2014/main" id="{5740F695-416E-4D76-B279-6116D26B2884}"/>
              </a:ext>
            </a:extLst>
          </p:cNvPr>
          <p:cNvSpPr txBox="1"/>
          <p:nvPr/>
        </p:nvSpPr>
        <p:spPr>
          <a:xfrm>
            <a:off x="107504" y="6300028"/>
            <a:ext cx="5688632" cy="369332"/>
          </a:xfrm>
          <a:prstGeom prst="rect">
            <a:avLst/>
          </a:prstGeom>
          <a:noFill/>
        </p:spPr>
        <p:txBody>
          <a:bodyPr wrap="square" rtlCol="0">
            <a:spAutoFit/>
          </a:bodyPr>
          <a:lstStyle/>
          <a:p>
            <a:r>
              <a:rPr lang="it-IT" sz="900" dirty="0">
                <a:solidFill>
                  <a:schemeClr val="bg1"/>
                </a:solidFill>
                <a:effectLst/>
              </a:rPr>
              <a:t>Giglia, Elena. (2021). Open Science in Horizon Europe Guide (Version 1). </a:t>
            </a:r>
            <a:r>
              <a:rPr lang="it-IT" sz="900" dirty="0" err="1">
                <a:solidFill>
                  <a:schemeClr val="bg1"/>
                </a:solidFill>
                <a:effectLst/>
              </a:rPr>
              <a:t>Zenodo</a:t>
            </a:r>
            <a:r>
              <a:rPr lang="it-IT" sz="900" dirty="0">
                <a:solidFill>
                  <a:schemeClr val="bg1"/>
                </a:solidFill>
                <a:effectLst/>
              </a:rPr>
              <a:t>. </a:t>
            </a:r>
            <a:r>
              <a:rPr lang="it-IT" sz="900" dirty="0">
                <a:solidFill>
                  <a:schemeClr val="bg1"/>
                </a:solidFill>
                <a:effectLst/>
                <a:hlinkClick r:id="rId2">
                  <a:extLst>
                    <a:ext uri="{A12FA001-AC4F-418D-AE19-62706E023703}">
                      <ahyp:hlinkClr xmlns:ahyp="http://schemas.microsoft.com/office/drawing/2018/hyperlinkcolor" val="tx"/>
                    </a:ext>
                  </a:extLst>
                </a:hlinkClick>
              </a:rPr>
              <a:t>https://doi.org/10.5281/zenodo.5534111</a:t>
            </a:r>
            <a:r>
              <a:rPr lang="it-IT" sz="900" dirty="0">
                <a:solidFill>
                  <a:schemeClr val="bg1"/>
                </a:solidFill>
                <a:effectLst/>
              </a:rPr>
              <a:t> </a:t>
            </a:r>
          </a:p>
        </p:txBody>
      </p:sp>
      <p:grpSp>
        <p:nvGrpSpPr>
          <p:cNvPr id="7" name="Gruppo 6">
            <a:extLst>
              <a:ext uri="{FF2B5EF4-FFF2-40B4-BE49-F238E27FC236}">
                <a16:creationId xmlns:a16="http://schemas.microsoft.com/office/drawing/2014/main" id="{BA5BC790-5C2E-459D-BC4A-E9214645DE2A}"/>
              </a:ext>
            </a:extLst>
          </p:cNvPr>
          <p:cNvGrpSpPr/>
          <p:nvPr/>
        </p:nvGrpSpPr>
        <p:grpSpPr>
          <a:xfrm>
            <a:off x="6125726" y="6287269"/>
            <a:ext cx="1008112" cy="526107"/>
            <a:chOff x="179512" y="6302077"/>
            <a:chExt cx="1008112" cy="526107"/>
          </a:xfrm>
        </p:grpSpPr>
        <p:sp>
          <p:nvSpPr>
            <p:cNvPr id="8" name="CasellaDiTesto 7">
              <a:extLst>
                <a:ext uri="{FF2B5EF4-FFF2-40B4-BE49-F238E27FC236}">
                  <a16:creationId xmlns:a16="http://schemas.microsoft.com/office/drawing/2014/main" id="{CAD93262-B3CF-4EDC-BA04-480F60FDA53A}"/>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9" name="Immagine 8">
              <a:hlinkClick r:id="rId3"/>
              <a:extLst>
                <a:ext uri="{FF2B5EF4-FFF2-40B4-BE49-F238E27FC236}">
                  <a16:creationId xmlns:a16="http://schemas.microsoft.com/office/drawing/2014/main" id="{29818504-4EEE-4B19-AA62-B001E22B8FC9}"/>
                </a:ext>
              </a:extLst>
            </p:cNvPr>
            <p:cNvPicPr>
              <a:picLocks noChangeAspect="1"/>
            </p:cNvPicPr>
            <p:nvPr/>
          </p:nvPicPr>
          <p:blipFill>
            <a:blip r:embed="rId4"/>
            <a:stretch>
              <a:fillRect/>
            </a:stretch>
          </p:blipFill>
          <p:spPr>
            <a:xfrm>
              <a:off x="190617" y="6302077"/>
              <a:ext cx="838200" cy="295275"/>
            </a:xfrm>
            <a:prstGeom prst="rect">
              <a:avLst/>
            </a:prstGeom>
          </p:spPr>
        </p:pic>
      </p:grpSp>
      <p:sp>
        <p:nvSpPr>
          <p:cNvPr id="11" name="CasellaDiTesto 10">
            <a:extLst>
              <a:ext uri="{FF2B5EF4-FFF2-40B4-BE49-F238E27FC236}">
                <a16:creationId xmlns:a16="http://schemas.microsoft.com/office/drawing/2014/main" id="{A3420CC1-32DA-4EE5-BBED-F287D3834772}"/>
              </a:ext>
            </a:extLst>
          </p:cNvPr>
          <p:cNvSpPr txBox="1"/>
          <p:nvPr/>
        </p:nvSpPr>
        <p:spPr>
          <a:xfrm>
            <a:off x="539304" y="940078"/>
            <a:ext cx="813715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it-IT" b="1" dirty="0"/>
              <a:t>PROPOSAL</a:t>
            </a:r>
          </a:p>
        </p:txBody>
      </p:sp>
      <p:sp>
        <p:nvSpPr>
          <p:cNvPr id="5" name="Freccia in giù 4">
            <a:extLst>
              <a:ext uri="{FF2B5EF4-FFF2-40B4-BE49-F238E27FC236}">
                <a16:creationId xmlns:a16="http://schemas.microsoft.com/office/drawing/2014/main" id="{58E0C3EF-4181-4508-9842-906CA7BF3486}"/>
              </a:ext>
            </a:extLst>
          </p:cNvPr>
          <p:cNvSpPr/>
          <p:nvPr/>
        </p:nvSpPr>
        <p:spPr>
          <a:xfrm>
            <a:off x="1311403" y="1934228"/>
            <a:ext cx="216024" cy="15798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16" name="Segnaposto testo 2">
            <a:extLst>
              <a:ext uri="{FF2B5EF4-FFF2-40B4-BE49-F238E27FC236}">
                <a16:creationId xmlns:a16="http://schemas.microsoft.com/office/drawing/2014/main" id="{9AF71F97-C407-4B4F-ADC7-597BA5ED714D}"/>
              </a:ext>
            </a:extLst>
          </p:cNvPr>
          <p:cNvSpPr txBox="1">
            <a:spLocks/>
          </p:cNvSpPr>
          <p:nvPr/>
        </p:nvSpPr>
        <p:spPr>
          <a:xfrm>
            <a:off x="2426744" y="1407261"/>
            <a:ext cx="2160240" cy="2031324"/>
          </a:xfrm>
          <a:prstGeom prst="rect">
            <a:avLst/>
          </a:prstGeom>
          <a:ln w="38100">
            <a:solidFill>
              <a:srgbClr val="1F3D5F"/>
            </a:solidFill>
          </a:ln>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it-IT" sz="1400" b="1" dirty="0">
                <a:latin typeface="+mn-lt"/>
              </a:rPr>
              <a:t>Eccellenza scientifica </a:t>
            </a:r>
            <a:br>
              <a:rPr lang="it-IT" sz="1400" b="1" dirty="0">
                <a:latin typeface="+mn-lt"/>
              </a:rPr>
            </a:br>
            <a:r>
              <a:rPr lang="it-IT" sz="1400" b="1" dirty="0">
                <a:latin typeface="+mn-lt"/>
              </a:rPr>
              <a:t>(Part B)</a:t>
            </a:r>
          </a:p>
          <a:p>
            <a:pPr algn="ctr">
              <a:spcBef>
                <a:spcPts val="0"/>
              </a:spcBef>
            </a:pPr>
            <a:endParaRPr lang="it-IT" sz="1400" dirty="0">
              <a:latin typeface="+mn-lt"/>
            </a:endParaRPr>
          </a:p>
          <a:p>
            <a:pPr>
              <a:spcBef>
                <a:spcPts val="0"/>
              </a:spcBef>
            </a:pPr>
            <a:r>
              <a:rPr lang="it-IT" sz="1400" dirty="0">
                <a:latin typeface="+mn-lt"/>
              </a:rPr>
              <a:t>Descrivi come la metodologia di ricerca include una gestione consapevole e FAIR dei dati di ricerca e pratiche open science raccomandate</a:t>
            </a:r>
          </a:p>
        </p:txBody>
      </p:sp>
      <p:sp>
        <p:nvSpPr>
          <p:cNvPr id="23" name="CasellaDiTesto 22">
            <a:extLst>
              <a:ext uri="{FF2B5EF4-FFF2-40B4-BE49-F238E27FC236}">
                <a16:creationId xmlns:a16="http://schemas.microsoft.com/office/drawing/2014/main" id="{B16FF540-D036-44FE-B70C-7332409812F1}"/>
              </a:ext>
            </a:extLst>
          </p:cNvPr>
          <p:cNvSpPr txBox="1"/>
          <p:nvPr/>
        </p:nvSpPr>
        <p:spPr>
          <a:xfrm>
            <a:off x="4658027" y="1420019"/>
            <a:ext cx="1800448" cy="2031325"/>
          </a:xfrm>
          <a:prstGeom prst="rect">
            <a:avLst/>
          </a:prstGeom>
          <a:noFill/>
          <a:ln w="38100">
            <a:solidFill>
              <a:srgbClr val="1F3D5F"/>
            </a:solidFill>
          </a:ln>
        </p:spPr>
        <p:txBody>
          <a:bodyPr wrap="square">
            <a:spAutoFit/>
          </a:bodyPr>
          <a:lstStyle/>
          <a:p>
            <a:pPr algn="ctr"/>
            <a:r>
              <a:rPr lang="it-IT" sz="1400" b="1" dirty="0"/>
              <a:t>Impatto </a:t>
            </a:r>
            <a:br>
              <a:rPr lang="it-IT" sz="1400" b="1" dirty="0"/>
            </a:br>
            <a:r>
              <a:rPr lang="it-IT" sz="1400" b="1" dirty="0"/>
              <a:t>(Part B)</a:t>
            </a:r>
          </a:p>
          <a:p>
            <a:endParaRPr lang="it-IT" sz="1400" dirty="0"/>
          </a:p>
          <a:p>
            <a:r>
              <a:rPr lang="it-IT" sz="1400" dirty="0"/>
              <a:t>Descrivi il piano di disseminazione della ricerca e come l’open science aiuta a massimizzare l’impatto del progetto</a:t>
            </a:r>
          </a:p>
        </p:txBody>
      </p:sp>
      <p:sp>
        <p:nvSpPr>
          <p:cNvPr id="26" name="CasellaDiTesto 25">
            <a:extLst>
              <a:ext uri="{FF2B5EF4-FFF2-40B4-BE49-F238E27FC236}">
                <a16:creationId xmlns:a16="http://schemas.microsoft.com/office/drawing/2014/main" id="{42175464-FC59-4678-992D-9564DBBFDD45}"/>
              </a:ext>
            </a:extLst>
          </p:cNvPr>
          <p:cNvSpPr txBox="1"/>
          <p:nvPr/>
        </p:nvSpPr>
        <p:spPr>
          <a:xfrm>
            <a:off x="6555931" y="1420019"/>
            <a:ext cx="2146938" cy="2031325"/>
          </a:xfrm>
          <a:prstGeom prst="rect">
            <a:avLst/>
          </a:prstGeom>
          <a:noFill/>
          <a:ln w="38100">
            <a:solidFill>
              <a:srgbClr val="1F3D5F"/>
            </a:solidFill>
          </a:ln>
        </p:spPr>
        <p:txBody>
          <a:bodyPr wrap="square">
            <a:spAutoFit/>
          </a:bodyPr>
          <a:lstStyle/>
          <a:p>
            <a:pPr algn="ctr"/>
            <a:r>
              <a:rPr lang="it-IT" sz="1400" b="1" dirty="0"/>
              <a:t>Implementazione </a:t>
            </a:r>
            <a:br>
              <a:rPr lang="it-IT" sz="1400" b="1" dirty="0"/>
            </a:br>
            <a:r>
              <a:rPr lang="it-IT" sz="1400" b="1" dirty="0"/>
              <a:t>(Part B)</a:t>
            </a:r>
          </a:p>
          <a:p>
            <a:pPr algn="ctr"/>
            <a:endParaRPr lang="it-IT" sz="1400" dirty="0"/>
          </a:p>
          <a:p>
            <a:r>
              <a:rPr lang="it-IT" sz="1400" dirty="0"/>
              <a:t>Descrivi le pratiche di open science messe in campo in progetti precedenti, per dimostrare consapevolezza e capacità del team o del consorzio su questi temi</a:t>
            </a:r>
          </a:p>
        </p:txBody>
      </p:sp>
      <p:sp>
        <p:nvSpPr>
          <p:cNvPr id="27" name="Freccia in giù 26">
            <a:extLst>
              <a:ext uri="{FF2B5EF4-FFF2-40B4-BE49-F238E27FC236}">
                <a16:creationId xmlns:a16="http://schemas.microsoft.com/office/drawing/2014/main" id="{C70AF940-4F0C-45C4-BA85-6F40539A0B2E}"/>
              </a:ext>
            </a:extLst>
          </p:cNvPr>
          <p:cNvSpPr/>
          <p:nvPr/>
        </p:nvSpPr>
        <p:spPr>
          <a:xfrm>
            <a:off x="3398852" y="1934227"/>
            <a:ext cx="216024" cy="15798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28" name="Freccia in giù 27">
            <a:extLst>
              <a:ext uri="{FF2B5EF4-FFF2-40B4-BE49-F238E27FC236}">
                <a16:creationId xmlns:a16="http://schemas.microsoft.com/office/drawing/2014/main" id="{F533A6A1-1230-4CA3-8BD8-E3B4B3AB115B}"/>
              </a:ext>
            </a:extLst>
          </p:cNvPr>
          <p:cNvSpPr/>
          <p:nvPr/>
        </p:nvSpPr>
        <p:spPr>
          <a:xfrm>
            <a:off x="5450239" y="1934227"/>
            <a:ext cx="216024" cy="15798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29" name="Freccia in giù 28">
            <a:extLst>
              <a:ext uri="{FF2B5EF4-FFF2-40B4-BE49-F238E27FC236}">
                <a16:creationId xmlns:a16="http://schemas.microsoft.com/office/drawing/2014/main" id="{E45C1E7C-FA9F-4B74-BAFC-A8A2A829EA59}"/>
              </a:ext>
            </a:extLst>
          </p:cNvPr>
          <p:cNvSpPr/>
          <p:nvPr/>
        </p:nvSpPr>
        <p:spPr>
          <a:xfrm>
            <a:off x="7521388" y="1934227"/>
            <a:ext cx="216024" cy="15798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grpSp>
        <p:nvGrpSpPr>
          <p:cNvPr id="36" name="Gruppo 35">
            <a:extLst>
              <a:ext uri="{FF2B5EF4-FFF2-40B4-BE49-F238E27FC236}">
                <a16:creationId xmlns:a16="http://schemas.microsoft.com/office/drawing/2014/main" id="{2C74CCD1-3B21-4CAF-B104-C94C7612D466}"/>
              </a:ext>
            </a:extLst>
          </p:cNvPr>
          <p:cNvGrpSpPr/>
          <p:nvPr/>
        </p:nvGrpSpPr>
        <p:grpSpPr>
          <a:xfrm>
            <a:off x="553882" y="3788030"/>
            <a:ext cx="8137152" cy="2005879"/>
            <a:chOff x="553882" y="3788030"/>
            <a:chExt cx="8137152" cy="2005879"/>
          </a:xfrm>
        </p:grpSpPr>
        <p:sp>
          <p:nvSpPr>
            <p:cNvPr id="31" name="CasellaDiTesto 30">
              <a:extLst>
                <a:ext uri="{FF2B5EF4-FFF2-40B4-BE49-F238E27FC236}">
                  <a16:creationId xmlns:a16="http://schemas.microsoft.com/office/drawing/2014/main" id="{65BE5D59-6F7B-494F-85A0-A3B38F8182DD}"/>
                </a:ext>
              </a:extLst>
            </p:cNvPr>
            <p:cNvSpPr txBox="1"/>
            <p:nvPr/>
          </p:nvSpPr>
          <p:spPr>
            <a:xfrm>
              <a:off x="553882" y="3788030"/>
              <a:ext cx="813715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it-IT" b="1" dirty="0"/>
                <a:t>A PROGETTO INIZIATO</a:t>
              </a:r>
            </a:p>
          </p:txBody>
        </p:sp>
        <p:sp>
          <p:nvSpPr>
            <p:cNvPr id="32" name="Segnaposto testo 2">
              <a:extLst>
                <a:ext uri="{FF2B5EF4-FFF2-40B4-BE49-F238E27FC236}">
                  <a16:creationId xmlns:a16="http://schemas.microsoft.com/office/drawing/2014/main" id="{A63CDC71-AC24-4B36-981B-71DCB991D263}"/>
                </a:ext>
              </a:extLst>
            </p:cNvPr>
            <p:cNvSpPr txBox="1">
              <a:spLocks/>
            </p:cNvSpPr>
            <p:nvPr/>
          </p:nvSpPr>
          <p:spPr>
            <a:xfrm>
              <a:off x="553882" y="4289052"/>
              <a:ext cx="3925399" cy="941045"/>
            </a:xfrm>
            <a:prstGeom prst="rect">
              <a:avLst/>
            </a:prstGeom>
            <a:ln w="38100">
              <a:solidFill>
                <a:schemeClr val="accent2">
                  <a:lumMod val="50000"/>
                </a:schemeClr>
              </a:solidFill>
            </a:ln>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it-IT" sz="1400" b="1" dirty="0">
                  <a:latin typeface="+mn-lt"/>
                </a:rPr>
                <a:t>Pubblicazioni</a:t>
              </a:r>
            </a:p>
            <a:p>
              <a:pPr algn="ctr">
                <a:spcBef>
                  <a:spcPts val="0"/>
                </a:spcBef>
              </a:pPr>
              <a:endParaRPr lang="it-IT" sz="1400" dirty="0">
                <a:latin typeface="+mn-lt"/>
              </a:endParaRPr>
            </a:p>
            <a:p>
              <a:pPr marL="285750" indent="-285750">
                <a:spcBef>
                  <a:spcPts val="0"/>
                </a:spcBef>
                <a:buFont typeface="Arial" panose="020B0604020202020204" pitchFamily="34" charset="0"/>
                <a:buChar char="•"/>
              </a:pPr>
              <a:r>
                <a:rPr lang="it-IT" sz="1400" dirty="0">
                  <a:latin typeface="+mn-lt"/>
                </a:rPr>
                <a:t>Pubblica articoli e monografie in OA</a:t>
              </a:r>
            </a:p>
            <a:p>
              <a:pPr marL="285750" indent="-285750">
                <a:spcBef>
                  <a:spcPts val="0"/>
                </a:spcBef>
                <a:buFont typeface="Arial" panose="020B0604020202020204" pitchFamily="34" charset="0"/>
                <a:buChar char="•"/>
              </a:pPr>
              <a:r>
                <a:rPr lang="it-IT" sz="1400" dirty="0">
                  <a:latin typeface="+mn-lt"/>
                </a:rPr>
                <a:t>Depositali in un repository apposito</a:t>
              </a:r>
            </a:p>
          </p:txBody>
        </p:sp>
        <p:sp>
          <p:nvSpPr>
            <p:cNvPr id="33" name="Freccia in giù 32">
              <a:extLst>
                <a:ext uri="{FF2B5EF4-FFF2-40B4-BE49-F238E27FC236}">
                  <a16:creationId xmlns:a16="http://schemas.microsoft.com/office/drawing/2014/main" id="{703FB372-76CE-43B7-A7EB-B1D3123EBAE1}"/>
                </a:ext>
              </a:extLst>
            </p:cNvPr>
            <p:cNvSpPr/>
            <p:nvPr/>
          </p:nvSpPr>
          <p:spPr>
            <a:xfrm>
              <a:off x="2408569" y="4602444"/>
              <a:ext cx="216024" cy="15798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4" name="Segnaposto testo 2">
              <a:extLst>
                <a:ext uri="{FF2B5EF4-FFF2-40B4-BE49-F238E27FC236}">
                  <a16:creationId xmlns:a16="http://schemas.microsoft.com/office/drawing/2014/main" id="{C02ADE8C-2D76-452D-9A75-FD3C861E97CC}"/>
                </a:ext>
              </a:extLst>
            </p:cNvPr>
            <p:cNvSpPr txBox="1">
              <a:spLocks/>
            </p:cNvSpPr>
            <p:nvPr/>
          </p:nvSpPr>
          <p:spPr>
            <a:xfrm>
              <a:off x="4664720" y="4276293"/>
              <a:ext cx="4026314" cy="1517616"/>
            </a:xfrm>
            <a:prstGeom prst="rect">
              <a:avLst/>
            </a:prstGeom>
            <a:ln w="38100">
              <a:solidFill>
                <a:schemeClr val="accent2">
                  <a:lumMod val="50000"/>
                </a:schemeClr>
              </a:solidFill>
            </a:ln>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it-IT" sz="1400" b="1" dirty="0">
                  <a:latin typeface="+mn-lt"/>
                </a:rPr>
                <a:t>Dati</a:t>
              </a:r>
            </a:p>
            <a:p>
              <a:pPr algn="ctr">
                <a:spcBef>
                  <a:spcPts val="0"/>
                </a:spcBef>
              </a:pPr>
              <a:endParaRPr lang="it-IT" sz="1400" dirty="0">
                <a:latin typeface="+mn-lt"/>
              </a:endParaRPr>
            </a:p>
            <a:p>
              <a:pPr marL="285750" indent="-285750">
                <a:spcBef>
                  <a:spcPts val="0"/>
                </a:spcBef>
                <a:buFont typeface="Arial" panose="020B0604020202020204" pitchFamily="34" charset="0"/>
                <a:buChar char="•"/>
              </a:pPr>
              <a:r>
                <a:rPr lang="it-IT" sz="1400" dirty="0">
                  <a:latin typeface="+mn-lt"/>
                </a:rPr>
                <a:t>Pubblica i dati «</a:t>
              </a:r>
              <a:r>
                <a:rPr lang="it-IT" sz="1400" dirty="0" err="1">
                  <a:latin typeface="+mn-lt"/>
                </a:rPr>
                <a:t>as</a:t>
              </a:r>
              <a:r>
                <a:rPr lang="it-IT" sz="1400" dirty="0">
                  <a:latin typeface="+mn-lt"/>
                </a:rPr>
                <a:t> open </a:t>
              </a:r>
              <a:r>
                <a:rPr lang="it-IT" sz="1400" dirty="0" err="1">
                  <a:latin typeface="+mn-lt"/>
                </a:rPr>
                <a:t>as</a:t>
              </a:r>
              <a:r>
                <a:rPr lang="it-IT" sz="1400" dirty="0">
                  <a:latin typeface="+mn-lt"/>
                </a:rPr>
                <a:t> </a:t>
              </a:r>
              <a:r>
                <a:rPr lang="it-IT" sz="1400" dirty="0" err="1">
                  <a:latin typeface="+mn-lt"/>
                </a:rPr>
                <a:t>possible</a:t>
              </a:r>
              <a:r>
                <a:rPr lang="it-IT" sz="1400" dirty="0">
                  <a:latin typeface="+mn-lt"/>
                </a:rPr>
                <a:t>» </a:t>
              </a:r>
            </a:p>
            <a:p>
              <a:pPr marL="285750" indent="-285750">
                <a:spcBef>
                  <a:spcPts val="0"/>
                </a:spcBef>
                <a:buFont typeface="Arial" panose="020B0604020202020204" pitchFamily="34" charset="0"/>
                <a:buChar char="•"/>
              </a:pPr>
              <a:r>
                <a:rPr lang="it-IT" sz="1400" dirty="0">
                  <a:latin typeface="+mn-lt"/>
                </a:rPr>
                <a:t>Depositali in un repository apposito</a:t>
              </a:r>
            </a:p>
            <a:p>
              <a:pPr marL="285750" indent="-285750">
                <a:spcBef>
                  <a:spcPts val="0"/>
                </a:spcBef>
                <a:buFont typeface="Arial" panose="020B0604020202020204" pitchFamily="34" charset="0"/>
                <a:buChar char="•"/>
              </a:pPr>
              <a:r>
                <a:rPr lang="it-IT" sz="1400" dirty="0">
                  <a:latin typeface="+mn-lt"/>
                </a:rPr>
                <a:t>Gestiscili secondo i principi FAIR</a:t>
              </a:r>
            </a:p>
            <a:p>
              <a:pPr marL="285750" indent="-285750">
                <a:spcBef>
                  <a:spcPts val="0"/>
                </a:spcBef>
                <a:buFont typeface="Arial" panose="020B0604020202020204" pitchFamily="34" charset="0"/>
                <a:buChar char="•"/>
              </a:pPr>
              <a:r>
                <a:rPr lang="it-IT" sz="1400" dirty="0">
                  <a:latin typeface="+mn-lt"/>
                </a:rPr>
                <a:t>Crea un DMP entro il sesto mese di progetto</a:t>
              </a:r>
            </a:p>
          </p:txBody>
        </p:sp>
        <p:sp>
          <p:nvSpPr>
            <p:cNvPr id="35" name="Freccia in giù 34">
              <a:extLst>
                <a:ext uri="{FF2B5EF4-FFF2-40B4-BE49-F238E27FC236}">
                  <a16:creationId xmlns:a16="http://schemas.microsoft.com/office/drawing/2014/main" id="{882F6170-3BE1-4FF3-A665-8C22B139FC62}"/>
                </a:ext>
              </a:extLst>
            </p:cNvPr>
            <p:cNvSpPr/>
            <p:nvPr/>
          </p:nvSpPr>
          <p:spPr>
            <a:xfrm>
              <a:off x="6569865" y="4596552"/>
              <a:ext cx="216024" cy="15798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74853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615766A-0EDE-4317-8C38-77616813BE32}"/>
              </a:ext>
            </a:extLst>
          </p:cNvPr>
          <p:cNvSpPr>
            <a:spLocks noGrp="1"/>
          </p:cNvSpPr>
          <p:nvPr>
            <p:ph type="body" sz="quarter" idx="10"/>
          </p:nvPr>
        </p:nvSpPr>
        <p:spPr/>
        <p:txBody>
          <a:bodyPr/>
          <a:lstStyle/>
          <a:p>
            <a:r>
              <a:rPr lang="it-IT" dirty="0"/>
              <a:t>Il supporto disponibile a </a:t>
            </a:r>
            <a:r>
              <a:rPr lang="it-IT" dirty="0" err="1"/>
              <a:t>UniBo</a:t>
            </a:r>
            <a:endParaRPr lang="it-IT" dirty="0"/>
          </a:p>
        </p:txBody>
      </p:sp>
      <p:sp>
        <p:nvSpPr>
          <p:cNvPr id="3" name="Segnaposto testo 2">
            <a:extLst>
              <a:ext uri="{FF2B5EF4-FFF2-40B4-BE49-F238E27FC236}">
                <a16:creationId xmlns:a16="http://schemas.microsoft.com/office/drawing/2014/main" id="{2B655D29-FAC4-45CA-A1EA-1FB638B16450}"/>
              </a:ext>
            </a:extLst>
          </p:cNvPr>
          <p:cNvSpPr>
            <a:spLocks noGrp="1"/>
          </p:cNvSpPr>
          <p:nvPr>
            <p:ph type="body" sz="quarter" idx="11"/>
          </p:nvPr>
        </p:nvSpPr>
        <p:spPr>
          <a:xfrm>
            <a:off x="1577339" y="1199083"/>
            <a:ext cx="6624414" cy="4311666"/>
          </a:xfrm>
        </p:spPr>
        <p:txBody>
          <a:bodyPr lIns="91440" tIns="45720" rIns="91440" bIns="45720" anchor="t"/>
          <a:lstStyle/>
          <a:p>
            <a:r>
              <a:rPr lang="it-IT" dirty="0">
                <a:ea typeface="+mj-lt"/>
                <a:cs typeface="+mj-lt"/>
              </a:rPr>
              <a:t>Per supporto riguardo la gestione dei dati potete rivolgervi ai data stewards che lavorano in ARIC – area della ricerca: </a:t>
            </a:r>
            <a:r>
              <a:rPr lang="it-IT" dirty="0">
                <a:ea typeface="+mj-lt"/>
                <a:cs typeface="+mj-lt"/>
                <a:hlinkClick r:id="rId2"/>
              </a:rPr>
              <a:t>aric.datasteward@unibo.it</a:t>
            </a:r>
            <a:r>
              <a:rPr lang="it-IT" dirty="0">
                <a:ea typeface="+mj-lt"/>
                <a:cs typeface="+mj-lt"/>
              </a:rPr>
              <a:t>  </a:t>
            </a:r>
          </a:p>
          <a:p>
            <a:endParaRPr lang="it-IT" dirty="0">
              <a:ea typeface="+mj-lt"/>
              <a:cs typeface="+mj-lt"/>
            </a:endParaRPr>
          </a:p>
          <a:p>
            <a:r>
              <a:rPr lang="it-IT" dirty="0">
                <a:ea typeface="+mj-lt"/>
                <a:cs typeface="+mj-lt"/>
              </a:rPr>
              <a:t>Per supporto all’open access delle pubblicazioni potete rivolgervi al servizio di supporto OA della vostra Biblioteca di riferimento: </a:t>
            </a:r>
            <a:r>
              <a:rPr lang="it-IT" dirty="0">
                <a:ea typeface="+mj-lt"/>
                <a:cs typeface="+mj-lt"/>
                <a:hlinkClick r:id="rId3"/>
              </a:rPr>
              <a:t>https://sba.unibo.it/it/almadl/open-access-e-open-science/servizio-di-supporto-delle-biblioteche</a:t>
            </a:r>
            <a:endParaRPr lang="it-IT">
              <a:cs typeface="Calibri"/>
            </a:endParaRPr>
          </a:p>
          <a:p>
            <a:endParaRPr lang="it-IT" dirty="0">
              <a:ea typeface="+mj-lt"/>
              <a:cs typeface="+mj-lt"/>
            </a:endParaRPr>
          </a:p>
          <a:p>
            <a:r>
              <a:rPr lang="it-IT" dirty="0">
                <a:ea typeface="+mj-lt"/>
                <a:cs typeface="+mj-lt"/>
              </a:rPr>
              <a:t>Per supporto riguardo la proprietà intellettuale dei risultati di ricerca </a:t>
            </a:r>
            <a:r>
              <a:rPr lang="it-IT" dirty="0" err="1">
                <a:ea typeface="+mj-lt"/>
                <a:cs typeface="+mj-lt"/>
              </a:rPr>
              <a:t>UniBo</a:t>
            </a:r>
            <a:r>
              <a:rPr lang="it-IT" dirty="0">
                <a:ea typeface="+mj-lt"/>
                <a:cs typeface="+mj-lt"/>
              </a:rPr>
              <a:t> potete rivolgervi al Knowledge Transfer Office: </a:t>
            </a:r>
            <a:r>
              <a:rPr lang="it-IT" dirty="0">
                <a:ea typeface="+mj-lt"/>
                <a:cs typeface="+mj-lt"/>
                <a:hlinkClick r:id="rId4"/>
              </a:rPr>
              <a:t>kto@unibo.it</a:t>
            </a:r>
            <a:r>
              <a:rPr lang="it-IT" dirty="0">
                <a:ea typeface="+mj-lt"/>
                <a:cs typeface="+mj-lt"/>
              </a:rPr>
              <a:t>  </a:t>
            </a:r>
            <a:endParaRPr lang="it-IT" dirty="0"/>
          </a:p>
          <a:p>
            <a:endParaRPr lang="it-IT" dirty="0">
              <a:ea typeface="+mj-lt"/>
              <a:cs typeface="+mj-lt"/>
            </a:endParaRPr>
          </a:p>
          <a:p>
            <a:r>
              <a:rPr lang="it-IT" dirty="0">
                <a:ea typeface="+mj-lt"/>
                <a:cs typeface="+mj-lt"/>
              </a:rPr>
              <a:t>Per supporto sulle questioni relative alla privacy potete scrivere all'indirizzo: </a:t>
            </a:r>
            <a:r>
              <a:rPr lang="it-IT" dirty="0">
                <a:ea typeface="+mj-lt"/>
                <a:cs typeface="+mj-lt"/>
                <a:hlinkClick r:id="rId5"/>
              </a:rPr>
              <a:t>privacy@unibo.it</a:t>
            </a:r>
            <a:r>
              <a:rPr lang="it-IT" dirty="0">
                <a:ea typeface="+mj-lt"/>
                <a:cs typeface="+mj-lt"/>
              </a:rPr>
              <a:t> </a:t>
            </a:r>
            <a:endParaRPr lang="it-IT">
              <a:cs typeface="Calibri"/>
            </a:endParaRPr>
          </a:p>
          <a:p>
            <a:endParaRPr lang="it-IT" dirty="0">
              <a:cs typeface="Calibri"/>
            </a:endParaRPr>
          </a:p>
        </p:txBody>
      </p:sp>
      <p:grpSp>
        <p:nvGrpSpPr>
          <p:cNvPr id="12" name="Gruppo 11">
            <a:extLst>
              <a:ext uri="{FF2B5EF4-FFF2-40B4-BE49-F238E27FC236}">
                <a16:creationId xmlns:a16="http://schemas.microsoft.com/office/drawing/2014/main" id="{0037C614-BA4F-46E9-9829-76C00FF6AC62}"/>
              </a:ext>
            </a:extLst>
          </p:cNvPr>
          <p:cNvGrpSpPr/>
          <p:nvPr/>
        </p:nvGrpSpPr>
        <p:grpSpPr>
          <a:xfrm>
            <a:off x="6125726" y="6287269"/>
            <a:ext cx="1008112" cy="526107"/>
            <a:chOff x="179512" y="6302077"/>
            <a:chExt cx="1008112" cy="526107"/>
          </a:xfrm>
        </p:grpSpPr>
        <p:sp>
          <p:nvSpPr>
            <p:cNvPr id="13" name="CasellaDiTesto 12">
              <a:extLst>
                <a:ext uri="{FF2B5EF4-FFF2-40B4-BE49-F238E27FC236}">
                  <a16:creationId xmlns:a16="http://schemas.microsoft.com/office/drawing/2014/main" id="{C243E141-8E81-4077-B4EB-FF622AE8AD15}"/>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4" name="Immagine 13">
              <a:hlinkClick r:id="rId6"/>
              <a:extLst>
                <a:ext uri="{FF2B5EF4-FFF2-40B4-BE49-F238E27FC236}">
                  <a16:creationId xmlns:a16="http://schemas.microsoft.com/office/drawing/2014/main" id="{3BD536C7-7214-4ABB-81C8-1B2ADCAB78B2}"/>
                </a:ext>
              </a:extLst>
            </p:cNvPr>
            <p:cNvPicPr>
              <a:picLocks noChangeAspect="1"/>
            </p:cNvPicPr>
            <p:nvPr/>
          </p:nvPicPr>
          <p:blipFill>
            <a:blip r:embed="rId7"/>
            <a:stretch>
              <a:fillRect/>
            </a:stretch>
          </p:blipFill>
          <p:spPr>
            <a:xfrm>
              <a:off x="190617" y="6302077"/>
              <a:ext cx="838200" cy="295275"/>
            </a:xfrm>
            <a:prstGeom prst="rect">
              <a:avLst/>
            </a:prstGeom>
          </p:spPr>
        </p:pic>
      </p:grpSp>
      <p:pic>
        <p:nvPicPr>
          <p:cNvPr id="7" name="Elemento grafico 6" descr="Libro aperto con riempimento a tinta unita">
            <a:extLst>
              <a:ext uri="{FF2B5EF4-FFF2-40B4-BE49-F238E27FC236}">
                <a16:creationId xmlns:a16="http://schemas.microsoft.com/office/drawing/2014/main" id="{6C96D8F2-937E-4440-93ED-E3FB2ED5B1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640" y="2584075"/>
            <a:ext cx="720000" cy="720000"/>
          </a:xfrm>
          <a:prstGeom prst="rect">
            <a:avLst/>
          </a:prstGeom>
        </p:spPr>
      </p:pic>
      <p:pic>
        <p:nvPicPr>
          <p:cNvPr id="9" name="Elemento grafico 8" descr="Trasferimento con riempimento a tinta unita">
            <a:extLst>
              <a:ext uri="{FF2B5EF4-FFF2-40B4-BE49-F238E27FC236}">
                <a16:creationId xmlns:a16="http://schemas.microsoft.com/office/drawing/2014/main" id="{8962C564-4FCC-40B3-97EE-AA2A3DBEF4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0990" y="3893580"/>
            <a:ext cx="720000" cy="720000"/>
          </a:xfrm>
          <a:prstGeom prst="rect">
            <a:avLst/>
          </a:prstGeom>
        </p:spPr>
      </p:pic>
      <p:pic>
        <p:nvPicPr>
          <p:cNvPr id="11" name="Elemento grafico 10" descr="Martelletto con riempimento a tinta unita">
            <a:extLst>
              <a:ext uri="{FF2B5EF4-FFF2-40B4-BE49-F238E27FC236}">
                <a16:creationId xmlns:a16="http://schemas.microsoft.com/office/drawing/2014/main" id="{89A26FF5-B2BC-4584-BB2F-CC3810B0FE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0990" y="4796945"/>
            <a:ext cx="720000" cy="720000"/>
          </a:xfrm>
          <a:prstGeom prst="rect">
            <a:avLst/>
          </a:prstGeom>
        </p:spPr>
      </p:pic>
      <p:pic>
        <p:nvPicPr>
          <p:cNvPr id="5" name="Elemento grafico 4" descr="Presentazione con grafico a torta con riempimento a tinta unita">
            <a:extLst>
              <a:ext uri="{FF2B5EF4-FFF2-40B4-BE49-F238E27FC236}">
                <a16:creationId xmlns:a16="http://schemas.microsoft.com/office/drawing/2014/main" id="{7E74BED9-6211-45A7-A1BA-054770D0B8E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1640" y="1292209"/>
            <a:ext cx="720000" cy="720000"/>
          </a:xfrm>
          <a:prstGeom prst="rect">
            <a:avLst/>
          </a:prstGeom>
        </p:spPr>
      </p:pic>
    </p:spTree>
    <p:extLst>
      <p:ext uri="{BB962C8B-B14F-4D97-AF65-F5344CB8AC3E}">
        <p14:creationId xmlns:p14="http://schemas.microsoft.com/office/powerpoint/2010/main" val="245852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EB28F1FF-0104-4602-8693-F627F0D9ACD0}"/>
              </a:ext>
            </a:extLst>
          </p:cNvPr>
          <p:cNvPicPr>
            <a:picLocks noChangeAspect="1"/>
          </p:cNvPicPr>
          <p:nvPr/>
        </p:nvPicPr>
        <p:blipFill>
          <a:blip r:embed="rId3"/>
          <a:stretch>
            <a:fillRect/>
          </a:stretch>
        </p:blipFill>
        <p:spPr>
          <a:xfrm>
            <a:off x="4572000" y="1040775"/>
            <a:ext cx="4182006" cy="2604249"/>
          </a:xfrm>
          <a:prstGeom prst="rect">
            <a:avLst/>
          </a:prstGeom>
          <a:ln>
            <a:noFill/>
          </a:ln>
          <a:effectLst>
            <a:outerShdw blurRad="292100" dist="139700" dir="2700000" algn="tl" rotWithShape="0">
              <a:srgbClr val="333333">
                <a:alpha val="65000"/>
              </a:srgbClr>
            </a:outerShdw>
          </a:effectLst>
        </p:spPr>
      </p:pic>
      <p:sp>
        <p:nvSpPr>
          <p:cNvPr id="2" name="Segnaposto testo 1">
            <a:extLst>
              <a:ext uri="{FF2B5EF4-FFF2-40B4-BE49-F238E27FC236}">
                <a16:creationId xmlns:a16="http://schemas.microsoft.com/office/drawing/2014/main" id="{3708B875-6F7D-1ADE-BB2C-83984836DF28}"/>
              </a:ext>
            </a:extLst>
          </p:cNvPr>
          <p:cNvSpPr>
            <a:spLocks noGrp="1"/>
          </p:cNvSpPr>
          <p:nvPr>
            <p:ph type="body" sz="quarter" idx="10"/>
          </p:nvPr>
        </p:nvSpPr>
        <p:spPr/>
        <p:txBody>
          <a:bodyPr/>
          <a:lstStyle/>
          <a:p>
            <a:r>
              <a:rPr lang="it-IT" dirty="0"/>
              <a:t>Per approfondimenti su Horizon Europe</a:t>
            </a:r>
          </a:p>
        </p:txBody>
      </p:sp>
      <p:sp>
        <p:nvSpPr>
          <p:cNvPr id="3" name="Segnaposto testo 2">
            <a:extLst>
              <a:ext uri="{FF2B5EF4-FFF2-40B4-BE49-F238E27FC236}">
                <a16:creationId xmlns:a16="http://schemas.microsoft.com/office/drawing/2014/main" id="{EAE700FF-0153-BC14-9DF3-00E87D3C175A}"/>
              </a:ext>
            </a:extLst>
          </p:cNvPr>
          <p:cNvSpPr>
            <a:spLocks noGrp="1"/>
          </p:cNvSpPr>
          <p:nvPr>
            <p:ph type="body" sz="quarter" idx="11"/>
          </p:nvPr>
        </p:nvSpPr>
        <p:spPr/>
        <p:txBody>
          <a:bodyPr/>
          <a:lstStyle/>
          <a:p>
            <a:r>
              <a:rPr lang="en-GB" sz="1800" u="sng" dirty="0">
                <a:latin typeface="+mn-lt"/>
                <a:hlinkClick r:id="rId4" tooltip="https://ec.europa.eu/info/funding-tenders/opportunities/portal/screen/how-to-participate/reference-documents;programCode=HORIZON"/>
              </a:rPr>
              <a:t>Horizon Europe reference documents</a:t>
            </a:r>
            <a:endParaRPr lang="en-GB" sz="1800" u="sng" dirty="0">
              <a:latin typeface="+mn-lt"/>
            </a:endParaRPr>
          </a:p>
          <a:p>
            <a:br>
              <a:rPr lang="en-GB" sz="1800" dirty="0">
                <a:latin typeface="+mn-lt"/>
                <a:hlinkClick r:id="rId4"/>
              </a:rPr>
            </a:br>
            <a:r>
              <a:rPr lang="en-GB" sz="1800" u="sng" dirty="0">
                <a:latin typeface="+mn-lt"/>
                <a:hlinkClick r:id="rId5" tooltip="https://ec.europa.eu/info/funding-tenders/opportunities/docs/2021-2027/horizon/guidance/programme-guide_horizon_en.pdf"/>
              </a:rPr>
              <a:t>Program Guide of Horizon Europe</a:t>
            </a:r>
            <a:endParaRPr lang="en-GB" sz="1800" u="sng" dirty="0">
              <a:latin typeface="+mn-lt"/>
            </a:endParaRPr>
          </a:p>
          <a:p>
            <a:br>
              <a:rPr lang="en-GB" sz="1800" dirty="0">
                <a:latin typeface="+mn-lt"/>
              </a:rPr>
            </a:br>
            <a:r>
              <a:rPr lang="en-GB" sz="1800" u="sng" dirty="0">
                <a:latin typeface="+mn-lt"/>
                <a:hlinkClick r:id="rId6" tooltip="https://ec.europa.eu/info/funding-tenders/opportunities/docs/2021-2027/common/guidance/aga_en.pdf"/>
              </a:rPr>
              <a:t>Annotated Model Grant Agreement</a:t>
            </a:r>
            <a:r>
              <a:rPr lang="en-GB" sz="1800" dirty="0">
                <a:latin typeface="+mn-lt"/>
              </a:rPr>
              <a:t> (AGA)</a:t>
            </a:r>
          </a:p>
          <a:p>
            <a:endParaRPr lang="en-GB" dirty="0">
              <a:latin typeface="+mn-lt"/>
            </a:endParaRPr>
          </a:p>
          <a:p>
            <a:endParaRPr lang="en-GB" sz="1800" dirty="0">
              <a:latin typeface="+mn-lt"/>
            </a:endParaRPr>
          </a:p>
          <a:p>
            <a:br>
              <a:rPr lang="en-GB" sz="1800" dirty="0">
                <a:latin typeface="+mn-lt"/>
              </a:rPr>
            </a:br>
            <a:r>
              <a:rPr lang="en-US" sz="1800" u="sng" dirty="0">
                <a:latin typeface="+mn-lt"/>
                <a:hlinkClick r:id="rId7" tooltip="https://erc.europa.eu/managing-your-project/open-science#bootstrap-panel-3-body"/>
              </a:rPr>
              <a:t>ERC Managing your project &gt; Open Science</a:t>
            </a:r>
            <a:endParaRPr lang="en-US" sz="1800" u="sng" dirty="0">
              <a:latin typeface="+mn-lt"/>
            </a:endParaRPr>
          </a:p>
          <a:p>
            <a:br>
              <a:rPr lang="en-GB" sz="1800" dirty="0">
                <a:latin typeface="+mn-lt"/>
              </a:rPr>
            </a:br>
            <a:r>
              <a:rPr lang="en-GB" sz="1800" u="sng" dirty="0">
                <a:latin typeface="+mn-lt"/>
                <a:hlinkClick r:id="rId8" tooltip="https://europa.eu/!8mpnBF"/>
              </a:rPr>
              <a:t>MSCA Work Programme</a:t>
            </a:r>
            <a:endParaRPr lang="it-IT" dirty="0"/>
          </a:p>
        </p:txBody>
      </p:sp>
      <p:pic>
        <p:nvPicPr>
          <p:cNvPr id="8" name="Immagine 7">
            <a:extLst>
              <a:ext uri="{FF2B5EF4-FFF2-40B4-BE49-F238E27FC236}">
                <a16:creationId xmlns:a16="http://schemas.microsoft.com/office/drawing/2014/main" id="{873E1E87-1A0A-4A09-BD5B-2344A86506D5}"/>
              </a:ext>
            </a:extLst>
          </p:cNvPr>
          <p:cNvPicPr>
            <a:picLocks noChangeAspect="1"/>
          </p:cNvPicPr>
          <p:nvPr/>
        </p:nvPicPr>
        <p:blipFill>
          <a:blip r:embed="rId9"/>
          <a:stretch>
            <a:fillRect/>
          </a:stretch>
        </p:blipFill>
        <p:spPr>
          <a:xfrm>
            <a:off x="6804248" y="1767917"/>
            <a:ext cx="2191519" cy="3068861"/>
          </a:xfrm>
          <a:prstGeom prst="rect">
            <a:avLst/>
          </a:prstGeom>
          <a:ln>
            <a:noFill/>
          </a:ln>
          <a:effectLst>
            <a:outerShdw blurRad="292100" dist="139700" dir="2700000" algn="tl" rotWithShape="0">
              <a:srgbClr val="333333">
                <a:alpha val="65000"/>
              </a:srgbClr>
            </a:outerShdw>
          </a:effectLst>
        </p:spPr>
      </p:pic>
      <p:pic>
        <p:nvPicPr>
          <p:cNvPr id="10" name="Immagine 9">
            <a:extLst>
              <a:ext uri="{FF2B5EF4-FFF2-40B4-BE49-F238E27FC236}">
                <a16:creationId xmlns:a16="http://schemas.microsoft.com/office/drawing/2014/main" id="{86E1A7EF-AB4C-4A76-BC1B-028532C9C342}"/>
              </a:ext>
            </a:extLst>
          </p:cNvPr>
          <p:cNvPicPr>
            <a:picLocks noChangeAspect="1"/>
          </p:cNvPicPr>
          <p:nvPr/>
        </p:nvPicPr>
        <p:blipFill>
          <a:blip r:embed="rId10"/>
          <a:stretch>
            <a:fillRect/>
          </a:stretch>
        </p:blipFill>
        <p:spPr>
          <a:xfrm>
            <a:off x="5220072" y="3345991"/>
            <a:ext cx="2191519" cy="2494175"/>
          </a:xfrm>
          <a:prstGeom prst="rect">
            <a:avLst/>
          </a:prstGeom>
          <a:ln>
            <a:noFill/>
          </a:ln>
          <a:effectLst>
            <a:outerShdw blurRad="292100" dist="139700" dir="2700000" algn="tl" rotWithShape="0">
              <a:srgbClr val="333333">
                <a:alpha val="65000"/>
              </a:srgbClr>
            </a:outerShdw>
          </a:effectLst>
        </p:spPr>
      </p:pic>
      <p:grpSp>
        <p:nvGrpSpPr>
          <p:cNvPr id="14" name="Gruppo 13">
            <a:extLst>
              <a:ext uri="{FF2B5EF4-FFF2-40B4-BE49-F238E27FC236}">
                <a16:creationId xmlns:a16="http://schemas.microsoft.com/office/drawing/2014/main" id="{34E5EE93-1F91-4308-B938-D5A72B137497}"/>
              </a:ext>
            </a:extLst>
          </p:cNvPr>
          <p:cNvGrpSpPr/>
          <p:nvPr/>
        </p:nvGrpSpPr>
        <p:grpSpPr>
          <a:xfrm>
            <a:off x="6125726" y="6287269"/>
            <a:ext cx="1008112" cy="526107"/>
            <a:chOff x="179512" y="6302077"/>
            <a:chExt cx="1008112" cy="526107"/>
          </a:xfrm>
        </p:grpSpPr>
        <p:sp>
          <p:nvSpPr>
            <p:cNvPr id="4" name="CasellaDiTesto 3">
              <a:extLst>
                <a:ext uri="{FF2B5EF4-FFF2-40B4-BE49-F238E27FC236}">
                  <a16:creationId xmlns:a16="http://schemas.microsoft.com/office/drawing/2014/main" id="{396EC2B1-812A-4A24-B202-2F22555A1548}"/>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3" name="Immagine 12">
              <a:hlinkClick r:id="rId11"/>
              <a:extLst>
                <a:ext uri="{FF2B5EF4-FFF2-40B4-BE49-F238E27FC236}">
                  <a16:creationId xmlns:a16="http://schemas.microsoft.com/office/drawing/2014/main" id="{0059424C-8CB0-4B53-9A73-3988D11E187A}"/>
                </a:ext>
              </a:extLst>
            </p:cNvPr>
            <p:cNvPicPr>
              <a:picLocks noChangeAspect="1"/>
            </p:cNvPicPr>
            <p:nvPr/>
          </p:nvPicPr>
          <p:blipFill>
            <a:blip r:embed="rId12"/>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2795293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p:txBody>
          <a:bodyPr lIns="91440" tIns="45720" rIns="91440" bIns="45720" anchor="t"/>
          <a:lstStyle/>
          <a:p>
            <a:endParaRPr lang="it-IT" dirty="0"/>
          </a:p>
          <a:p>
            <a:endParaRPr lang="it-IT" dirty="0"/>
          </a:p>
          <a:p>
            <a:endParaRPr lang="it-IT" dirty="0"/>
          </a:p>
          <a:p>
            <a:r>
              <a:rPr lang="it-IT" dirty="0"/>
              <a:t>Grazie per l’attenzione</a:t>
            </a:r>
          </a:p>
          <a:p>
            <a:endParaRPr lang="it-IT" dirty="0"/>
          </a:p>
          <a:p>
            <a:r>
              <a:rPr lang="it-IT" dirty="0">
                <a:hlinkClick r:id="rId2"/>
              </a:rPr>
              <a:t>bianca.gualandi4@unibo.it</a:t>
            </a:r>
            <a:r>
              <a:rPr lang="it-IT" dirty="0"/>
              <a:t> </a:t>
            </a:r>
          </a:p>
          <a:p>
            <a:endParaRPr lang="it-IT" dirty="0"/>
          </a:p>
        </p:txBody>
      </p:sp>
    </p:spTree>
    <p:extLst>
      <p:ext uri="{BB962C8B-B14F-4D97-AF65-F5344CB8AC3E}">
        <p14:creationId xmlns:p14="http://schemas.microsoft.com/office/powerpoint/2010/main" val="272623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16B5531-EA6F-4A98-AE0A-F8A7F2C607FB}"/>
              </a:ext>
            </a:extLst>
          </p:cNvPr>
          <p:cNvSpPr>
            <a:spLocks noGrp="1"/>
          </p:cNvSpPr>
          <p:nvPr>
            <p:ph type="body" sz="quarter" idx="10"/>
          </p:nvPr>
        </p:nvSpPr>
        <p:spPr/>
        <p:txBody>
          <a:bodyPr/>
          <a:lstStyle/>
          <a:p>
            <a:r>
              <a:rPr lang="it-IT" dirty="0"/>
              <a:t>Tassonomia dell’Open Science</a:t>
            </a:r>
          </a:p>
        </p:txBody>
      </p:sp>
      <p:pic>
        <p:nvPicPr>
          <p:cNvPr id="4" name="Segnaposto contenuto 3">
            <a:extLst>
              <a:ext uri="{FF2B5EF4-FFF2-40B4-BE49-F238E27FC236}">
                <a16:creationId xmlns:a16="http://schemas.microsoft.com/office/drawing/2014/main" id="{A11BB690-6172-4A56-9EB0-EF858E284091}"/>
              </a:ext>
            </a:extLst>
          </p:cNvPr>
          <p:cNvPicPr>
            <a:picLocks noGrp="1" noChangeAspect="1"/>
          </p:cNvPicPr>
          <p:nvPr>
            <p:ph sz="quarter" idx="12"/>
          </p:nvPr>
        </p:nvPicPr>
        <p:blipFill>
          <a:blip r:embed="rId3"/>
          <a:stretch>
            <a:fillRect/>
          </a:stretch>
        </p:blipFill>
        <p:spPr>
          <a:xfrm>
            <a:off x="-878" y="1886000"/>
            <a:ext cx="9135547" cy="4076159"/>
          </a:xfrm>
          <a:prstGeom prst="rect">
            <a:avLst/>
          </a:prstGeom>
        </p:spPr>
      </p:pic>
      <p:sp>
        <p:nvSpPr>
          <p:cNvPr id="5" name="CasellaDiTesto 4">
            <a:extLst>
              <a:ext uri="{FF2B5EF4-FFF2-40B4-BE49-F238E27FC236}">
                <a16:creationId xmlns:a16="http://schemas.microsoft.com/office/drawing/2014/main" id="{94A7D747-9FC0-4BCA-A834-F0BBE9482691}"/>
              </a:ext>
            </a:extLst>
          </p:cNvPr>
          <p:cNvSpPr txBox="1"/>
          <p:nvPr/>
        </p:nvSpPr>
        <p:spPr>
          <a:xfrm>
            <a:off x="179512" y="6453336"/>
            <a:ext cx="6984776" cy="230832"/>
          </a:xfrm>
          <a:prstGeom prst="rect">
            <a:avLst/>
          </a:prstGeom>
          <a:noFill/>
        </p:spPr>
        <p:txBody>
          <a:bodyPr wrap="square" rtlCol="0">
            <a:spAutoFit/>
          </a:bodyPr>
          <a:lstStyle/>
          <a:p>
            <a:r>
              <a:rPr lang="pt-BR" sz="900" dirty="0">
                <a:solidFill>
                  <a:schemeClr val="bg1"/>
                </a:solidFill>
                <a:effectLst/>
              </a:rPr>
              <a:t>FOSTER. Open Science Definition. </a:t>
            </a:r>
            <a:r>
              <a:rPr lang="pt-BR" sz="900" dirty="0">
                <a:solidFill>
                  <a:schemeClr val="bg1"/>
                </a:solidFill>
                <a:effectLst/>
                <a:hlinkClick r:id="rId4">
                  <a:extLst>
                    <a:ext uri="{A12FA001-AC4F-418D-AE19-62706E023703}">
                      <ahyp:hlinkClr xmlns:ahyp="http://schemas.microsoft.com/office/drawing/2018/hyperlinkcolor" val="tx"/>
                    </a:ext>
                  </a:extLst>
                </a:hlinkClick>
              </a:rPr>
              <a:t>https://www.fosteropenscience.eu/foster-taxonomy/open-science-definition</a:t>
            </a:r>
            <a:r>
              <a:rPr lang="pt-BR" sz="900" dirty="0">
                <a:solidFill>
                  <a:schemeClr val="bg1"/>
                </a:solidFill>
                <a:effectLst/>
              </a:rPr>
              <a:t> </a:t>
            </a:r>
          </a:p>
        </p:txBody>
      </p:sp>
      <p:sp>
        <p:nvSpPr>
          <p:cNvPr id="6" name="Segnaposto testo 2">
            <a:extLst>
              <a:ext uri="{FF2B5EF4-FFF2-40B4-BE49-F238E27FC236}">
                <a16:creationId xmlns:a16="http://schemas.microsoft.com/office/drawing/2014/main" id="{1A9CB5CF-EBF7-43D0-9EE1-7B503F3391CF}"/>
              </a:ext>
            </a:extLst>
          </p:cNvPr>
          <p:cNvSpPr txBox="1">
            <a:spLocks/>
          </p:cNvSpPr>
          <p:nvPr/>
        </p:nvSpPr>
        <p:spPr>
          <a:xfrm>
            <a:off x="6012159" y="134087"/>
            <a:ext cx="2881537" cy="2980625"/>
          </a:xfrm>
          <a:prstGeom prst="rect">
            <a:avLst/>
          </a:prstGeom>
          <a:ln w="38100">
            <a:solidFill>
              <a:srgbClr val="1F3D5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t>Nella definizione di </a:t>
            </a:r>
            <a:r>
              <a:rPr lang="it-IT" dirty="0">
                <a:hlinkClick r:id="rId5"/>
              </a:rPr>
              <a:t>FOSTER</a:t>
            </a:r>
            <a:r>
              <a:rPr lang="it-IT" dirty="0"/>
              <a:t>, Open Science racchiude in sé molti aspetti della ricerca:</a:t>
            </a:r>
          </a:p>
          <a:p>
            <a:pPr marL="285750" indent="-285750">
              <a:buFont typeface="Arial" panose="020B0604020202020204" pitchFamily="34" charset="0"/>
              <a:buChar char="•"/>
            </a:pPr>
            <a:r>
              <a:rPr lang="it-IT" dirty="0"/>
              <a:t>Pubblicazioni</a:t>
            </a:r>
          </a:p>
          <a:p>
            <a:pPr marL="285750" indent="-285750">
              <a:buFont typeface="Arial" panose="020B0604020202020204" pitchFamily="34" charset="0"/>
              <a:buChar char="•"/>
            </a:pPr>
            <a:r>
              <a:rPr lang="it-IT" dirty="0"/>
              <a:t>Dati</a:t>
            </a:r>
          </a:p>
          <a:p>
            <a:pPr marL="285750" indent="-285750">
              <a:buFont typeface="Arial" panose="020B0604020202020204" pitchFamily="34" charset="0"/>
              <a:buChar char="•"/>
            </a:pPr>
            <a:r>
              <a:rPr lang="it-IT" dirty="0"/>
              <a:t>Riproducibilità</a:t>
            </a:r>
          </a:p>
          <a:p>
            <a:pPr marL="285750" indent="-285750">
              <a:buFont typeface="Arial" panose="020B0604020202020204" pitchFamily="34" charset="0"/>
              <a:buChar char="•"/>
            </a:pPr>
            <a:r>
              <a:rPr lang="it-IT" dirty="0"/>
              <a:t>Valutazione</a:t>
            </a:r>
          </a:p>
          <a:p>
            <a:pPr marL="285750" indent="-285750">
              <a:buFont typeface="Arial" panose="020B0604020202020204" pitchFamily="34" charset="0"/>
              <a:buChar char="•"/>
            </a:pPr>
            <a:r>
              <a:rPr lang="it-IT" dirty="0"/>
              <a:t>Policies</a:t>
            </a:r>
          </a:p>
          <a:p>
            <a:pPr marL="285750" indent="-285750">
              <a:buFont typeface="Arial" panose="020B0604020202020204" pitchFamily="34" charset="0"/>
              <a:buChar char="•"/>
            </a:pPr>
            <a:r>
              <a:rPr lang="it-IT" dirty="0"/>
              <a:t>Strumenti</a:t>
            </a:r>
          </a:p>
          <a:p>
            <a:pPr marL="285750" indent="-285750">
              <a:buFont typeface="Arial" panose="020B0604020202020204" pitchFamily="34" charset="0"/>
              <a:buChar char="•"/>
            </a:pPr>
            <a:endParaRPr lang="en-US" dirty="0"/>
          </a:p>
        </p:txBody>
      </p:sp>
      <p:grpSp>
        <p:nvGrpSpPr>
          <p:cNvPr id="7" name="Gruppo 6">
            <a:extLst>
              <a:ext uri="{FF2B5EF4-FFF2-40B4-BE49-F238E27FC236}">
                <a16:creationId xmlns:a16="http://schemas.microsoft.com/office/drawing/2014/main" id="{ED1A51C7-469C-4B53-90E4-7159097F2AB6}"/>
              </a:ext>
            </a:extLst>
          </p:cNvPr>
          <p:cNvGrpSpPr/>
          <p:nvPr/>
        </p:nvGrpSpPr>
        <p:grpSpPr>
          <a:xfrm>
            <a:off x="6125726" y="6287269"/>
            <a:ext cx="1008112" cy="526107"/>
            <a:chOff x="179512" y="6302077"/>
            <a:chExt cx="1008112" cy="526107"/>
          </a:xfrm>
        </p:grpSpPr>
        <p:sp>
          <p:nvSpPr>
            <p:cNvPr id="8" name="CasellaDiTesto 7">
              <a:extLst>
                <a:ext uri="{FF2B5EF4-FFF2-40B4-BE49-F238E27FC236}">
                  <a16:creationId xmlns:a16="http://schemas.microsoft.com/office/drawing/2014/main" id="{F32EBEEE-C3B4-4F77-A814-86245C915EE0}"/>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9" name="Immagine 8">
              <a:hlinkClick r:id="rId6"/>
              <a:extLst>
                <a:ext uri="{FF2B5EF4-FFF2-40B4-BE49-F238E27FC236}">
                  <a16:creationId xmlns:a16="http://schemas.microsoft.com/office/drawing/2014/main" id="{670F1E5D-A449-4C28-80A2-B1B98D8258CF}"/>
                </a:ext>
              </a:extLst>
            </p:cNvPr>
            <p:cNvPicPr>
              <a:picLocks noChangeAspect="1"/>
            </p:cNvPicPr>
            <p:nvPr/>
          </p:nvPicPr>
          <p:blipFill>
            <a:blip r:embed="rId7"/>
            <a:stretch>
              <a:fillRect/>
            </a:stretch>
          </p:blipFill>
          <p:spPr>
            <a:xfrm>
              <a:off x="190617" y="6302077"/>
              <a:ext cx="838200" cy="295275"/>
            </a:xfrm>
            <a:prstGeom prst="rect">
              <a:avLst/>
            </a:prstGeom>
          </p:spPr>
        </p:pic>
      </p:grpSp>
      <p:sp>
        <p:nvSpPr>
          <p:cNvPr id="3" name="CasellaDiTesto 2">
            <a:extLst>
              <a:ext uri="{FF2B5EF4-FFF2-40B4-BE49-F238E27FC236}">
                <a16:creationId xmlns:a16="http://schemas.microsoft.com/office/drawing/2014/main" id="{41EABEA9-56AB-BB09-045E-99700793770C}"/>
              </a:ext>
            </a:extLst>
          </p:cNvPr>
          <p:cNvSpPr txBox="1"/>
          <p:nvPr/>
        </p:nvSpPr>
        <p:spPr>
          <a:xfrm>
            <a:off x="326571" y="1035698"/>
            <a:ext cx="457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ea typeface="+mn-lt"/>
                <a:cs typeface="+mn-lt"/>
              </a:rPr>
              <a:t>«</a:t>
            </a:r>
            <a:r>
              <a:rPr lang="en-US" dirty="0">
                <a:cs typeface="Calibri"/>
              </a:rPr>
              <a:t>Open Science is defined as an </a:t>
            </a:r>
            <a:r>
              <a:rPr lang="en-US" b="1" dirty="0">
                <a:cs typeface="Calibri"/>
              </a:rPr>
              <a:t>inclusive construct that combines various movements and practices</a:t>
            </a:r>
            <a:r>
              <a:rPr lang="en-US" dirty="0">
                <a:cs typeface="Calibri"/>
              </a:rPr>
              <a:t>...</a:t>
            </a:r>
            <a:endParaRPr lang="it-IT"/>
          </a:p>
        </p:txBody>
      </p:sp>
    </p:spTree>
    <p:extLst>
      <p:ext uri="{BB962C8B-B14F-4D97-AF65-F5344CB8AC3E}">
        <p14:creationId xmlns:p14="http://schemas.microsoft.com/office/powerpoint/2010/main" val="22453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31E1F3A-961F-46A8-A9CD-7FB433F43C9D}"/>
              </a:ext>
            </a:extLst>
          </p:cNvPr>
          <p:cNvSpPr>
            <a:spLocks noGrp="1"/>
          </p:cNvSpPr>
          <p:nvPr>
            <p:ph type="body" sz="quarter" idx="10"/>
          </p:nvPr>
        </p:nvSpPr>
        <p:spPr/>
        <p:txBody>
          <a:bodyPr/>
          <a:lstStyle/>
          <a:p>
            <a:r>
              <a:rPr lang="it-IT" dirty="0"/>
              <a:t>Open Science: valori e principi secondo UNESCO</a:t>
            </a:r>
          </a:p>
        </p:txBody>
      </p:sp>
      <p:pic>
        <p:nvPicPr>
          <p:cNvPr id="4" name="Segnaposto contenuto 3">
            <a:extLst>
              <a:ext uri="{FF2B5EF4-FFF2-40B4-BE49-F238E27FC236}">
                <a16:creationId xmlns:a16="http://schemas.microsoft.com/office/drawing/2014/main" id="{70CE8E80-14FF-4A8F-8EDB-DED4F5F2CD14}"/>
              </a:ext>
            </a:extLst>
          </p:cNvPr>
          <p:cNvPicPr>
            <a:picLocks noGrp="1" noChangeAspect="1"/>
          </p:cNvPicPr>
          <p:nvPr>
            <p:ph sz="quarter" idx="12"/>
          </p:nvPr>
        </p:nvPicPr>
        <p:blipFill rotWithShape="1">
          <a:blip r:embed="rId2"/>
          <a:srcRect l="6642" t="4039"/>
          <a:stretch/>
        </p:blipFill>
        <p:spPr>
          <a:xfrm>
            <a:off x="3297880" y="1038043"/>
            <a:ext cx="5667299" cy="3837706"/>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id="{33189F4C-513C-447C-B716-D5C3157B044C}"/>
              </a:ext>
            </a:extLst>
          </p:cNvPr>
          <p:cNvSpPr txBox="1"/>
          <p:nvPr/>
        </p:nvSpPr>
        <p:spPr>
          <a:xfrm>
            <a:off x="179512" y="6453336"/>
            <a:ext cx="6984776" cy="230832"/>
          </a:xfrm>
          <a:prstGeom prst="rect">
            <a:avLst/>
          </a:prstGeom>
          <a:noFill/>
        </p:spPr>
        <p:txBody>
          <a:bodyPr wrap="square" rtlCol="0">
            <a:spAutoFit/>
          </a:bodyPr>
          <a:lstStyle/>
          <a:p>
            <a:r>
              <a:rPr lang="en-GB" sz="900" dirty="0">
                <a:solidFill>
                  <a:schemeClr val="bg1"/>
                </a:solidFill>
              </a:rPr>
              <a:t>UNESCO Recommendation on Open Science (2021). </a:t>
            </a:r>
            <a:r>
              <a:rPr lang="en-GB" sz="900" u="sng" dirty="0">
                <a:solidFill>
                  <a:schemeClr val="bg1"/>
                </a:solidFill>
                <a:hlinkClick r:id="rId3">
                  <a:extLst>
                    <a:ext uri="{A12FA001-AC4F-418D-AE19-62706E023703}">
                      <ahyp:hlinkClr xmlns:ahyp="http://schemas.microsoft.com/office/drawing/2018/hyperlinkcolor" val="tx"/>
                    </a:ext>
                  </a:extLst>
                </a:hlinkClick>
              </a:rPr>
              <a:t>https://unesdoc.unesco.org/ark:/48223/pf0000379949.locale=en</a:t>
            </a:r>
            <a:r>
              <a:rPr lang="en-GB" sz="900" u="sng" dirty="0">
                <a:solidFill>
                  <a:schemeClr val="bg1"/>
                </a:solidFill>
              </a:rPr>
              <a:t> </a:t>
            </a:r>
          </a:p>
        </p:txBody>
      </p:sp>
      <p:grpSp>
        <p:nvGrpSpPr>
          <p:cNvPr id="6" name="Gruppo 5">
            <a:extLst>
              <a:ext uri="{FF2B5EF4-FFF2-40B4-BE49-F238E27FC236}">
                <a16:creationId xmlns:a16="http://schemas.microsoft.com/office/drawing/2014/main" id="{3E4DF01A-8466-4A52-B442-99E9FC0B75C5}"/>
              </a:ext>
            </a:extLst>
          </p:cNvPr>
          <p:cNvGrpSpPr/>
          <p:nvPr/>
        </p:nvGrpSpPr>
        <p:grpSpPr>
          <a:xfrm>
            <a:off x="6125726" y="6287269"/>
            <a:ext cx="1008112" cy="526107"/>
            <a:chOff x="179512" y="6302077"/>
            <a:chExt cx="1008112" cy="526107"/>
          </a:xfrm>
        </p:grpSpPr>
        <p:sp>
          <p:nvSpPr>
            <p:cNvPr id="7" name="CasellaDiTesto 6">
              <a:extLst>
                <a:ext uri="{FF2B5EF4-FFF2-40B4-BE49-F238E27FC236}">
                  <a16:creationId xmlns:a16="http://schemas.microsoft.com/office/drawing/2014/main" id="{9A798661-27FE-4AAA-99C1-253489A7EB2D}"/>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8" name="Immagine 7">
              <a:hlinkClick r:id="rId4"/>
              <a:extLst>
                <a:ext uri="{FF2B5EF4-FFF2-40B4-BE49-F238E27FC236}">
                  <a16:creationId xmlns:a16="http://schemas.microsoft.com/office/drawing/2014/main" id="{5C5C1F76-5BB1-4DF1-8341-C9B4D19855C1}"/>
                </a:ext>
              </a:extLst>
            </p:cNvPr>
            <p:cNvPicPr>
              <a:picLocks noChangeAspect="1"/>
            </p:cNvPicPr>
            <p:nvPr/>
          </p:nvPicPr>
          <p:blipFill>
            <a:blip r:embed="rId5"/>
            <a:stretch>
              <a:fillRect/>
            </a:stretch>
          </p:blipFill>
          <p:spPr>
            <a:xfrm>
              <a:off x="190617" y="6302077"/>
              <a:ext cx="838200" cy="295275"/>
            </a:xfrm>
            <a:prstGeom prst="rect">
              <a:avLst/>
            </a:prstGeom>
          </p:spPr>
        </p:pic>
      </p:grpSp>
      <p:sp>
        <p:nvSpPr>
          <p:cNvPr id="9" name="CasellaDiTesto 8">
            <a:extLst>
              <a:ext uri="{FF2B5EF4-FFF2-40B4-BE49-F238E27FC236}">
                <a16:creationId xmlns:a16="http://schemas.microsoft.com/office/drawing/2014/main" id="{D4A09B5D-635A-3A16-4320-4CDF21CCA861}"/>
              </a:ext>
            </a:extLst>
          </p:cNvPr>
          <p:cNvSpPr txBox="1"/>
          <p:nvPr/>
        </p:nvSpPr>
        <p:spPr>
          <a:xfrm>
            <a:off x="326571" y="1035698"/>
            <a:ext cx="284967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...aiming to make </a:t>
            </a:r>
            <a:r>
              <a:rPr lang="en-US" b="1" dirty="0">
                <a:ea typeface="+mn-lt"/>
                <a:cs typeface="+mn-lt"/>
              </a:rPr>
              <a:t>multilingual scientific knowledge</a:t>
            </a:r>
            <a:r>
              <a:rPr lang="en-US" dirty="0">
                <a:ea typeface="+mn-lt"/>
                <a:cs typeface="+mn-lt"/>
              </a:rPr>
              <a:t> openly available, accessible and reusable </a:t>
            </a:r>
            <a:r>
              <a:rPr lang="en-US" b="1" dirty="0">
                <a:ea typeface="+mn-lt"/>
                <a:cs typeface="+mn-lt"/>
              </a:rPr>
              <a:t>for everyone</a:t>
            </a:r>
            <a:r>
              <a:rPr lang="en-US" dirty="0">
                <a:ea typeface="+mn-lt"/>
                <a:cs typeface="+mn-lt"/>
              </a:rPr>
              <a:t>, to increase scientific collaborations and sharing of information for the </a:t>
            </a:r>
            <a:r>
              <a:rPr lang="en-US" b="1" dirty="0">
                <a:ea typeface="+mn-lt"/>
                <a:cs typeface="+mn-lt"/>
              </a:rPr>
              <a:t>benefits of science and society</a:t>
            </a:r>
            <a:r>
              <a:rPr lang="en-US" dirty="0">
                <a:ea typeface="+mn-lt"/>
                <a:cs typeface="+mn-lt"/>
              </a:rPr>
              <a:t>, and to open the processes of scientific knowledge creation, evaluation and communication to societal actors beyond the traditional scientific community</a:t>
            </a:r>
            <a:r>
              <a:rPr lang="it-IT" dirty="0">
                <a:ea typeface="+mn-lt"/>
                <a:cs typeface="+mn-lt"/>
              </a:rPr>
              <a:t>».</a:t>
            </a:r>
            <a:endParaRPr lang="it-IT" dirty="0">
              <a:cs typeface="Calibri"/>
            </a:endParaRPr>
          </a:p>
        </p:txBody>
      </p:sp>
      <p:sp>
        <p:nvSpPr>
          <p:cNvPr id="10" name="Segnaposto testo 2">
            <a:extLst>
              <a:ext uri="{FF2B5EF4-FFF2-40B4-BE49-F238E27FC236}">
                <a16:creationId xmlns:a16="http://schemas.microsoft.com/office/drawing/2014/main" id="{9D4B101E-8AC5-1F4E-5DAD-78A45135D274}"/>
              </a:ext>
            </a:extLst>
          </p:cNvPr>
          <p:cNvSpPr txBox="1">
            <a:spLocks/>
          </p:cNvSpPr>
          <p:nvPr/>
        </p:nvSpPr>
        <p:spPr>
          <a:xfrm>
            <a:off x="2490209" y="4872755"/>
            <a:ext cx="5336071" cy="1152760"/>
          </a:xfrm>
          <a:prstGeom prst="rect">
            <a:avLst/>
          </a:prstGeom>
          <a:ln w="38100">
            <a:solidFill>
              <a:srgbClr val="1F3D5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40" tIns="45720" rIns="91440" bIns="45720" anchor="t"/>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it-IT" dirty="0"/>
              <a:t>Nello stesso documento, l’UNESCO specifica che il termine «scienza» qui deve essere inteso nel senso del latino </a:t>
            </a:r>
            <a:r>
              <a:rPr lang="it-IT" i="1" dirty="0" err="1"/>
              <a:t>scientia</a:t>
            </a:r>
            <a:r>
              <a:rPr lang="it-IT" dirty="0"/>
              <a:t>, «conoscenza», «complesso di studi metodici e sistematici».</a:t>
            </a:r>
            <a:endParaRPr lang="en-US">
              <a:cs typeface="Calibri"/>
            </a:endParaRPr>
          </a:p>
        </p:txBody>
      </p:sp>
    </p:spTree>
    <p:extLst>
      <p:ext uri="{BB962C8B-B14F-4D97-AF65-F5344CB8AC3E}">
        <p14:creationId xmlns:p14="http://schemas.microsoft.com/office/powerpoint/2010/main" val="412911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CDCA092-D496-4E90-A73D-533F94E6C4AA}"/>
              </a:ext>
            </a:extLst>
          </p:cNvPr>
          <p:cNvSpPr>
            <a:spLocks noGrp="1"/>
          </p:cNvSpPr>
          <p:nvPr>
            <p:ph type="body" sz="quarter" idx="10"/>
          </p:nvPr>
        </p:nvSpPr>
        <p:spPr/>
        <p:txBody>
          <a:bodyPr/>
          <a:lstStyle/>
          <a:p>
            <a:r>
              <a:rPr lang="it-IT" dirty="0"/>
              <a:t>Perché Open Science?</a:t>
            </a:r>
          </a:p>
        </p:txBody>
      </p:sp>
      <p:sp>
        <p:nvSpPr>
          <p:cNvPr id="3" name="Segnaposto testo 2">
            <a:extLst>
              <a:ext uri="{FF2B5EF4-FFF2-40B4-BE49-F238E27FC236}">
                <a16:creationId xmlns:a16="http://schemas.microsoft.com/office/drawing/2014/main" id="{9921E950-39AE-42A6-B5C0-647983361180}"/>
              </a:ext>
            </a:extLst>
          </p:cNvPr>
          <p:cNvSpPr>
            <a:spLocks noGrp="1"/>
          </p:cNvSpPr>
          <p:nvPr>
            <p:ph type="body" sz="quarter" idx="11"/>
          </p:nvPr>
        </p:nvSpPr>
        <p:spPr/>
        <p:txBody>
          <a:bodyPr/>
          <a:lstStyle/>
          <a:p>
            <a:r>
              <a:rPr lang="it-IT" dirty="0"/>
              <a:t>Per aumentare il potenziale della qualità ed efficacia di R&amp;I attraverso la </a:t>
            </a:r>
            <a:r>
              <a:rPr lang="it-IT" b="1" dirty="0"/>
              <a:t>condivisione rapida e trasparente dei risultati.</a:t>
            </a:r>
          </a:p>
          <a:p>
            <a:endParaRPr lang="it-IT" dirty="0"/>
          </a:p>
          <a:p>
            <a:r>
              <a:rPr lang="it-IT" dirty="0"/>
              <a:t>Stimolare la creatività attraverso la </a:t>
            </a:r>
            <a:r>
              <a:rPr lang="it-IT" b="1" dirty="0"/>
              <a:t>contaminazione delle discipline.</a:t>
            </a:r>
          </a:p>
          <a:p>
            <a:endParaRPr lang="it-IT" dirty="0"/>
          </a:p>
          <a:p>
            <a:r>
              <a:rPr lang="it-IT" dirty="0"/>
              <a:t>Rinsaldare la </a:t>
            </a:r>
            <a:r>
              <a:rPr lang="it-IT" b="1" dirty="0"/>
              <a:t>fiducia nel mondo scientifico </a:t>
            </a:r>
            <a:r>
              <a:rPr lang="it-IT" dirty="0"/>
              <a:t>facendo lavorare assieme scienziati e cittadini.</a:t>
            </a:r>
          </a:p>
          <a:p>
            <a:endParaRPr lang="it-IT" dirty="0"/>
          </a:p>
          <a:p>
            <a:r>
              <a:rPr lang="it-IT" dirty="0"/>
              <a:t>Perché è un beneficio diretto per ricercatori, enti finanziatori, imprese e società in quanto consente </a:t>
            </a:r>
            <a:r>
              <a:rPr lang="it-IT" b="1" dirty="0"/>
              <a:t>risposte più veloci alle sfide sociali</a:t>
            </a:r>
            <a:r>
              <a:rPr lang="it-IT" dirty="0"/>
              <a:t>, mira a superare il problema della riproducibilità, aumenta l’impatto, riduce le disuguaglianze.</a:t>
            </a:r>
          </a:p>
          <a:p>
            <a:endParaRPr lang="it-IT" dirty="0"/>
          </a:p>
        </p:txBody>
      </p:sp>
      <p:sp>
        <p:nvSpPr>
          <p:cNvPr id="4" name="CasellaDiTesto 3">
            <a:extLst>
              <a:ext uri="{FF2B5EF4-FFF2-40B4-BE49-F238E27FC236}">
                <a16:creationId xmlns:a16="http://schemas.microsoft.com/office/drawing/2014/main" id="{65CC9871-CC39-4386-B21A-60E986E0327D}"/>
              </a:ext>
            </a:extLst>
          </p:cNvPr>
          <p:cNvSpPr txBox="1"/>
          <p:nvPr/>
        </p:nvSpPr>
        <p:spPr>
          <a:xfrm>
            <a:off x="179512" y="6453336"/>
            <a:ext cx="6984776" cy="230832"/>
          </a:xfrm>
          <a:prstGeom prst="rect">
            <a:avLst/>
          </a:prstGeom>
          <a:noFill/>
        </p:spPr>
        <p:txBody>
          <a:bodyPr wrap="square" rtlCol="0">
            <a:spAutoFit/>
          </a:bodyPr>
          <a:lstStyle/>
          <a:p>
            <a:r>
              <a:rPr lang="it-IT" sz="900" dirty="0">
                <a:solidFill>
                  <a:schemeClr val="bg1"/>
                </a:solidFill>
                <a:effectLst/>
              </a:rPr>
              <a:t>Basalti, C., Open Science: cosa e perché. </a:t>
            </a:r>
            <a:r>
              <a:rPr lang="it-IT" sz="900" dirty="0" err="1">
                <a:solidFill>
                  <a:schemeClr val="bg1"/>
                </a:solidFill>
                <a:effectLst/>
              </a:rPr>
              <a:t>HorizonEurope@Unibo</a:t>
            </a:r>
            <a:r>
              <a:rPr lang="it-IT" sz="900" dirty="0">
                <a:solidFill>
                  <a:schemeClr val="bg1"/>
                </a:solidFill>
                <a:effectLst/>
              </a:rPr>
              <a:t>, 9 giugno 2021</a:t>
            </a:r>
          </a:p>
        </p:txBody>
      </p:sp>
      <p:grpSp>
        <p:nvGrpSpPr>
          <p:cNvPr id="5" name="Gruppo 4">
            <a:extLst>
              <a:ext uri="{FF2B5EF4-FFF2-40B4-BE49-F238E27FC236}">
                <a16:creationId xmlns:a16="http://schemas.microsoft.com/office/drawing/2014/main" id="{52A86F86-DBD8-4A5E-A2A2-1ADC5C359342}"/>
              </a:ext>
            </a:extLst>
          </p:cNvPr>
          <p:cNvGrpSpPr/>
          <p:nvPr/>
        </p:nvGrpSpPr>
        <p:grpSpPr>
          <a:xfrm>
            <a:off x="6125726" y="6287269"/>
            <a:ext cx="1008112" cy="526107"/>
            <a:chOff x="179512" y="6302077"/>
            <a:chExt cx="1008112" cy="526107"/>
          </a:xfrm>
        </p:grpSpPr>
        <p:sp>
          <p:nvSpPr>
            <p:cNvPr id="6" name="CasellaDiTesto 5">
              <a:extLst>
                <a:ext uri="{FF2B5EF4-FFF2-40B4-BE49-F238E27FC236}">
                  <a16:creationId xmlns:a16="http://schemas.microsoft.com/office/drawing/2014/main" id="{E6F70855-BBD4-42C1-8FCC-064DA0C0ADD9}"/>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7" name="Immagine 6">
              <a:hlinkClick r:id="rId2"/>
              <a:extLst>
                <a:ext uri="{FF2B5EF4-FFF2-40B4-BE49-F238E27FC236}">
                  <a16:creationId xmlns:a16="http://schemas.microsoft.com/office/drawing/2014/main" id="{FBA0379C-107F-4B9E-8557-0CAF169BBB7E}"/>
                </a:ext>
              </a:extLst>
            </p:cNvPr>
            <p:cNvPicPr>
              <a:picLocks noChangeAspect="1"/>
            </p:cNvPicPr>
            <p:nvPr/>
          </p:nvPicPr>
          <p:blipFill>
            <a:blip r:embed="rId3"/>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118375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B99B074-078C-432A-A5FD-10D37E0C83E9}"/>
              </a:ext>
            </a:extLst>
          </p:cNvPr>
          <p:cNvSpPr>
            <a:spLocks noGrp="1"/>
          </p:cNvSpPr>
          <p:nvPr>
            <p:ph type="body" sz="quarter" idx="10"/>
          </p:nvPr>
        </p:nvSpPr>
        <p:spPr/>
        <p:txBody>
          <a:bodyPr/>
          <a:lstStyle/>
          <a:p>
            <a:r>
              <a:rPr lang="it-IT" dirty="0"/>
              <a:t>Open Science nei finanziamenti europei</a:t>
            </a:r>
          </a:p>
        </p:txBody>
      </p:sp>
      <p:pic>
        <p:nvPicPr>
          <p:cNvPr id="4" name="Segnaposto contenuto 3">
            <a:extLst>
              <a:ext uri="{FF2B5EF4-FFF2-40B4-BE49-F238E27FC236}">
                <a16:creationId xmlns:a16="http://schemas.microsoft.com/office/drawing/2014/main" id="{8EC14B66-09C2-4AF4-866A-1B581D190A41}"/>
              </a:ext>
            </a:extLst>
          </p:cNvPr>
          <p:cNvPicPr>
            <a:picLocks noGrp="1" noChangeAspect="1"/>
          </p:cNvPicPr>
          <p:nvPr>
            <p:ph sz="quarter" idx="12"/>
          </p:nvPr>
        </p:nvPicPr>
        <p:blipFill rotWithShape="1">
          <a:blip r:embed="rId2"/>
          <a:srcRect t="1838"/>
          <a:stretch/>
        </p:blipFill>
        <p:spPr>
          <a:xfrm>
            <a:off x="2060" y="1340768"/>
            <a:ext cx="9149258" cy="4176464"/>
          </a:xfrm>
          <a:prstGeom prst="rect">
            <a:avLst/>
          </a:prstGeom>
        </p:spPr>
      </p:pic>
      <p:sp>
        <p:nvSpPr>
          <p:cNvPr id="5" name="CasellaDiTesto 4">
            <a:extLst>
              <a:ext uri="{FF2B5EF4-FFF2-40B4-BE49-F238E27FC236}">
                <a16:creationId xmlns:a16="http://schemas.microsoft.com/office/drawing/2014/main" id="{6668E35F-9B07-4106-883C-AC2A5EB6322C}"/>
              </a:ext>
            </a:extLst>
          </p:cNvPr>
          <p:cNvSpPr txBox="1"/>
          <p:nvPr/>
        </p:nvSpPr>
        <p:spPr>
          <a:xfrm>
            <a:off x="179512" y="6453336"/>
            <a:ext cx="6984776" cy="230832"/>
          </a:xfrm>
          <a:prstGeom prst="rect">
            <a:avLst/>
          </a:prstGeom>
          <a:noFill/>
        </p:spPr>
        <p:txBody>
          <a:bodyPr wrap="square" rtlCol="0">
            <a:spAutoFit/>
          </a:bodyPr>
          <a:lstStyle/>
          <a:p>
            <a:r>
              <a:rPr lang="en-US" sz="900" dirty="0" err="1">
                <a:solidFill>
                  <a:schemeClr val="bg1"/>
                </a:solidFill>
                <a:effectLst/>
              </a:rPr>
              <a:t>Tsoukala</a:t>
            </a:r>
            <a:r>
              <a:rPr lang="en-US" sz="900" dirty="0">
                <a:solidFill>
                  <a:schemeClr val="bg1"/>
                </a:solidFill>
                <a:effectLst/>
              </a:rPr>
              <a:t>, V., Open Science in Horizon Europe (2021) . </a:t>
            </a:r>
            <a:r>
              <a:rPr lang="en-US" sz="900" dirty="0">
                <a:solidFill>
                  <a:schemeClr val="bg1"/>
                </a:solidFill>
                <a:effectLst/>
                <a:hlinkClick r:id="rId3">
                  <a:extLst>
                    <a:ext uri="{A12FA001-AC4F-418D-AE19-62706E023703}">
                      <ahyp:hlinkClr xmlns:ahyp="http://schemas.microsoft.com/office/drawing/2018/hyperlinkcolor" val="tx"/>
                    </a:ext>
                  </a:extLst>
                </a:hlinkClick>
              </a:rPr>
              <a:t>https://es.slideshare.net/victsoukala/2021-05-oscytsoukala</a:t>
            </a:r>
            <a:r>
              <a:rPr lang="en-US" sz="900" dirty="0">
                <a:solidFill>
                  <a:schemeClr val="bg1"/>
                </a:solidFill>
                <a:effectLst/>
              </a:rPr>
              <a:t>  </a:t>
            </a:r>
          </a:p>
        </p:txBody>
      </p:sp>
      <p:grpSp>
        <p:nvGrpSpPr>
          <p:cNvPr id="8" name="Gruppo 7">
            <a:extLst>
              <a:ext uri="{FF2B5EF4-FFF2-40B4-BE49-F238E27FC236}">
                <a16:creationId xmlns:a16="http://schemas.microsoft.com/office/drawing/2014/main" id="{5B5F7034-B7F2-406A-99A0-B67DC7C52192}"/>
              </a:ext>
            </a:extLst>
          </p:cNvPr>
          <p:cNvGrpSpPr/>
          <p:nvPr/>
        </p:nvGrpSpPr>
        <p:grpSpPr>
          <a:xfrm>
            <a:off x="6125726" y="6287269"/>
            <a:ext cx="1008112" cy="526107"/>
            <a:chOff x="179512" y="6302077"/>
            <a:chExt cx="1008112" cy="526107"/>
          </a:xfrm>
        </p:grpSpPr>
        <p:sp>
          <p:nvSpPr>
            <p:cNvPr id="9" name="CasellaDiTesto 8">
              <a:extLst>
                <a:ext uri="{FF2B5EF4-FFF2-40B4-BE49-F238E27FC236}">
                  <a16:creationId xmlns:a16="http://schemas.microsoft.com/office/drawing/2014/main" id="{A4A62D4E-4C1A-45AB-9D35-F2AC92745C3C}"/>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0" name="Immagine 9">
              <a:hlinkClick r:id="rId4"/>
              <a:extLst>
                <a:ext uri="{FF2B5EF4-FFF2-40B4-BE49-F238E27FC236}">
                  <a16:creationId xmlns:a16="http://schemas.microsoft.com/office/drawing/2014/main" id="{DDC3F4E8-E7DF-46A9-964A-1510C6012BCE}"/>
                </a:ext>
              </a:extLst>
            </p:cNvPr>
            <p:cNvPicPr>
              <a:picLocks noChangeAspect="1"/>
            </p:cNvPicPr>
            <p:nvPr/>
          </p:nvPicPr>
          <p:blipFill>
            <a:blip r:embed="rId5"/>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21577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5BB6654-5305-4757-BADA-815135EAEAE5}"/>
              </a:ext>
            </a:extLst>
          </p:cNvPr>
          <p:cNvSpPr>
            <a:spLocks noGrp="1"/>
          </p:cNvSpPr>
          <p:nvPr>
            <p:ph type="body" sz="quarter" idx="12"/>
          </p:nvPr>
        </p:nvSpPr>
        <p:spPr>
          <a:xfrm>
            <a:off x="395288" y="1412875"/>
            <a:ext cx="5976912" cy="1872109"/>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La strategia di Horizon Europe per l’Open Science si articola in:</a:t>
            </a:r>
          </a:p>
          <a:p>
            <a:r>
              <a:rPr lang="it-IT" dirty="0">
                <a:latin typeface="+mn-lt"/>
              </a:rPr>
              <a:t>Accesso aperto alle pubblicazioni</a:t>
            </a:r>
          </a:p>
          <a:p>
            <a:r>
              <a:rPr lang="it-IT" dirty="0">
                <a:latin typeface="+mn-lt"/>
              </a:rPr>
              <a:t>Gestione responsabile dei dati (inclusa la loro preservazione a lungo termine) e loro pubblicazione </a:t>
            </a:r>
            <a:br>
              <a:rPr lang="it-IT" dirty="0">
                <a:latin typeface="+mn-lt"/>
              </a:rPr>
            </a:br>
            <a:r>
              <a:rPr lang="it-IT" dirty="0">
                <a:latin typeface="+mn-lt"/>
              </a:rPr>
              <a:t>aperta (con eccezioni)</a:t>
            </a:r>
          </a:p>
          <a:p>
            <a:r>
              <a:rPr lang="it-IT" dirty="0">
                <a:latin typeface="+mn-lt"/>
              </a:rPr>
              <a:t>Altre pratiche open science «incoraggiate»</a:t>
            </a:r>
          </a:p>
          <a:p>
            <a:endParaRPr lang="it-IT" dirty="0">
              <a:latin typeface="+mn-lt"/>
            </a:endParaRPr>
          </a:p>
        </p:txBody>
      </p:sp>
      <p:sp>
        <p:nvSpPr>
          <p:cNvPr id="4" name="Segnaposto testo 3">
            <a:extLst>
              <a:ext uri="{FF2B5EF4-FFF2-40B4-BE49-F238E27FC236}">
                <a16:creationId xmlns:a16="http://schemas.microsoft.com/office/drawing/2014/main" id="{21D834C1-9F85-45C6-BC25-933A9B9C642D}"/>
              </a:ext>
            </a:extLst>
          </p:cNvPr>
          <p:cNvSpPr>
            <a:spLocks noGrp="1"/>
          </p:cNvSpPr>
          <p:nvPr>
            <p:ph type="body" sz="quarter" idx="10"/>
          </p:nvPr>
        </p:nvSpPr>
        <p:spPr/>
        <p:txBody>
          <a:bodyPr/>
          <a:lstStyle/>
          <a:p>
            <a:r>
              <a:rPr lang="it-IT" dirty="0"/>
              <a:t>Open Science in Horizon Europe</a:t>
            </a:r>
          </a:p>
        </p:txBody>
      </p:sp>
      <p:grpSp>
        <p:nvGrpSpPr>
          <p:cNvPr id="11" name="Gruppo 10">
            <a:extLst>
              <a:ext uri="{FF2B5EF4-FFF2-40B4-BE49-F238E27FC236}">
                <a16:creationId xmlns:a16="http://schemas.microsoft.com/office/drawing/2014/main" id="{C491BC04-5B86-4B17-BD39-B97C0853CC90}"/>
              </a:ext>
            </a:extLst>
          </p:cNvPr>
          <p:cNvGrpSpPr/>
          <p:nvPr/>
        </p:nvGrpSpPr>
        <p:grpSpPr>
          <a:xfrm>
            <a:off x="5782559" y="1846557"/>
            <a:ext cx="2384943" cy="1477328"/>
            <a:chOff x="6363769" y="2019323"/>
            <a:chExt cx="2384943" cy="1477328"/>
          </a:xfrm>
        </p:grpSpPr>
        <p:sp>
          <p:nvSpPr>
            <p:cNvPr id="5" name="Segnaposto testo 2">
              <a:extLst>
                <a:ext uri="{FF2B5EF4-FFF2-40B4-BE49-F238E27FC236}">
                  <a16:creationId xmlns:a16="http://schemas.microsoft.com/office/drawing/2014/main" id="{715D1E95-B785-4754-8F16-A209D50DD385}"/>
                </a:ext>
              </a:extLst>
            </p:cNvPr>
            <p:cNvSpPr txBox="1">
              <a:spLocks/>
            </p:cNvSpPr>
            <p:nvPr/>
          </p:nvSpPr>
          <p:spPr>
            <a:xfrm>
              <a:off x="6926415" y="2204864"/>
              <a:ext cx="1822297" cy="1160214"/>
            </a:xfrm>
            <a:prstGeom prst="rect">
              <a:avLst/>
            </a:prstGeom>
          </p:spPr>
          <p:txBody>
            <a:bodyPr/>
            <a:lstStyle>
              <a:lvl1pPr marL="285750" indent="-285750" algn="l" defTabSz="914400" rtl="0" eaLnBrk="1" latinLnBrk="0" hangingPunct="1">
                <a:spcBef>
                  <a:spcPct val="20000"/>
                </a:spcBef>
                <a:buFont typeface="Wingdings" panose="05000000000000000000" pitchFamily="2" charset="2"/>
                <a:buChar char="§"/>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dirty="0">
                  <a:latin typeface="+mn-lt"/>
                </a:rPr>
                <a:t>Il resto della presentazione verterà su questi 2 aspetti</a:t>
              </a:r>
            </a:p>
          </p:txBody>
        </p:sp>
        <p:sp>
          <p:nvSpPr>
            <p:cNvPr id="9" name="CasellaDiTesto 8">
              <a:extLst>
                <a:ext uri="{FF2B5EF4-FFF2-40B4-BE49-F238E27FC236}">
                  <a16:creationId xmlns:a16="http://schemas.microsoft.com/office/drawing/2014/main" id="{82E5D40B-F5DF-4229-9F0B-F6F3C4B3C41F}"/>
                </a:ext>
              </a:extLst>
            </p:cNvPr>
            <p:cNvSpPr txBox="1"/>
            <p:nvPr/>
          </p:nvSpPr>
          <p:spPr>
            <a:xfrm>
              <a:off x="6363769" y="2019323"/>
              <a:ext cx="629568" cy="1477328"/>
            </a:xfrm>
            <a:prstGeom prst="rect">
              <a:avLst/>
            </a:prstGeom>
            <a:noFill/>
          </p:spPr>
          <p:txBody>
            <a:bodyPr wrap="square">
              <a:spAutoFit/>
            </a:bodyPr>
            <a:lstStyle/>
            <a:p>
              <a:r>
                <a:rPr lang="it-IT" sz="9000" dirty="0">
                  <a:solidFill>
                    <a:srgbClr val="1F3D5F"/>
                  </a:solidFill>
                  <a:latin typeface="+mn-lt"/>
                </a:rPr>
                <a:t>}</a:t>
              </a:r>
              <a:endParaRPr lang="it-IT" sz="9000" dirty="0">
                <a:solidFill>
                  <a:srgbClr val="1F3D5F"/>
                </a:solidFill>
              </a:endParaRPr>
            </a:p>
          </p:txBody>
        </p:sp>
      </p:grpSp>
      <p:sp>
        <p:nvSpPr>
          <p:cNvPr id="10" name="Segnaposto testo 2">
            <a:extLst>
              <a:ext uri="{FF2B5EF4-FFF2-40B4-BE49-F238E27FC236}">
                <a16:creationId xmlns:a16="http://schemas.microsoft.com/office/drawing/2014/main" id="{8E934FC6-D2E3-4908-A0F5-1CBC2F75F737}"/>
              </a:ext>
            </a:extLst>
          </p:cNvPr>
          <p:cNvSpPr txBox="1">
            <a:spLocks/>
          </p:cNvSpPr>
          <p:nvPr/>
        </p:nvSpPr>
        <p:spPr>
          <a:xfrm>
            <a:off x="547688" y="3861048"/>
            <a:ext cx="8272462" cy="665814"/>
          </a:xfrm>
          <a:prstGeom prst="rect">
            <a:avLst/>
          </a:prstGeom>
        </p:spPr>
        <p:txBody>
          <a:bodyPr/>
          <a:lstStyle>
            <a:lvl1pPr marL="285750" indent="-285750" algn="l" defTabSz="914400" rtl="0" eaLnBrk="1" latinLnBrk="0" hangingPunct="1">
              <a:spcBef>
                <a:spcPct val="20000"/>
              </a:spcBef>
              <a:buFont typeface="Wingdings" panose="05000000000000000000" pitchFamily="2" charset="2"/>
              <a:buChar char="§"/>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dirty="0">
                <a:latin typeface="+mn-lt"/>
              </a:rPr>
              <a:t>Questi sono </a:t>
            </a:r>
            <a:r>
              <a:rPr lang="it-IT" b="1" dirty="0">
                <a:solidFill>
                  <a:prstClr val="black"/>
                </a:solidFill>
                <a:latin typeface="Calibri"/>
              </a:rPr>
              <a:t>aspetti </a:t>
            </a:r>
            <a:r>
              <a:rPr lang="it-IT" b="1" dirty="0">
                <a:latin typeface="+mn-lt"/>
              </a:rPr>
              <a:t>trasversali</a:t>
            </a:r>
            <a:r>
              <a:rPr lang="it-IT" dirty="0">
                <a:latin typeface="+mn-lt"/>
              </a:rPr>
              <a:t>, e sono rilevanti e oggetto di valutazione* tanto nella fase di scrittura del </a:t>
            </a:r>
            <a:r>
              <a:rPr lang="it-IT" i="1" dirty="0" err="1">
                <a:latin typeface="+mn-lt"/>
              </a:rPr>
              <a:t>proposal</a:t>
            </a:r>
            <a:r>
              <a:rPr lang="it-IT" dirty="0">
                <a:latin typeface="+mn-lt"/>
              </a:rPr>
              <a:t>, quanto nella successiva gestione del progetto.</a:t>
            </a:r>
          </a:p>
          <a:p>
            <a:pPr marL="0" indent="0">
              <a:buNone/>
            </a:pPr>
            <a:endParaRPr lang="it-IT" dirty="0">
              <a:latin typeface="+mn-lt"/>
            </a:endParaRPr>
          </a:p>
        </p:txBody>
      </p:sp>
      <p:sp>
        <p:nvSpPr>
          <p:cNvPr id="13" name="CasellaDiTesto 12">
            <a:extLst>
              <a:ext uri="{FF2B5EF4-FFF2-40B4-BE49-F238E27FC236}">
                <a16:creationId xmlns:a16="http://schemas.microsoft.com/office/drawing/2014/main" id="{902FCD2E-A953-4D96-82DB-667B60C560E0}"/>
              </a:ext>
            </a:extLst>
          </p:cNvPr>
          <p:cNvSpPr txBox="1"/>
          <p:nvPr/>
        </p:nvSpPr>
        <p:spPr>
          <a:xfrm>
            <a:off x="547688" y="4826776"/>
            <a:ext cx="8272462" cy="923330"/>
          </a:xfrm>
          <a:prstGeom prst="rect">
            <a:avLst/>
          </a:prstGeom>
          <a:noFill/>
        </p:spPr>
        <p:txBody>
          <a:bodyPr wrap="square">
            <a:spAutoFit/>
          </a:bodyPr>
          <a:lstStyle/>
          <a:p>
            <a:pPr marL="0" indent="0">
              <a:buNone/>
            </a:pPr>
            <a:r>
              <a:rPr lang="it-IT" dirty="0">
                <a:latin typeface="+mn-lt"/>
              </a:rPr>
              <a:t>Qui non mi concentrerò sulla distinzione tra pratiche open science obbligatorie e raccomandate, ma darò degli esempi su come </a:t>
            </a:r>
            <a:r>
              <a:rPr lang="it-IT" b="1" dirty="0">
                <a:latin typeface="+mn-lt"/>
              </a:rPr>
              <a:t>mettere in pratica questi concetti durante tutte le fasi della ricerca.</a:t>
            </a:r>
          </a:p>
        </p:txBody>
      </p:sp>
      <p:sp>
        <p:nvSpPr>
          <p:cNvPr id="14" name="CasellaDiTesto 13">
            <a:extLst>
              <a:ext uri="{FF2B5EF4-FFF2-40B4-BE49-F238E27FC236}">
                <a16:creationId xmlns:a16="http://schemas.microsoft.com/office/drawing/2014/main" id="{29EBE292-DED0-4211-8C8F-5F29088DC638}"/>
              </a:ext>
            </a:extLst>
          </p:cNvPr>
          <p:cNvSpPr txBox="1"/>
          <p:nvPr/>
        </p:nvSpPr>
        <p:spPr>
          <a:xfrm>
            <a:off x="179512" y="6150494"/>
            <a:ext cx="5472608" cy="230832"/>
          </a:xfrm>
          <a:prstGeom prst="rect">
            <a:avLst/>
          </a:prstGeom>
          <a:noFill/>
        </p:spPr>
        <p:txBody>
          <a:bodyPr wrap="square" rtlCol="0">
            <a:spAutoFit/>
          </a:bodyPr>
          <a:lstStyle/>
          <a:p>
            <a:r>
              <a:rPr lang="it-IT" sz="900" b="1" dirty="0">
                <a:solidFill>
                  <a:schemeClr val="bg1"/>
                </a:solidFill>
                <a:effectLst/>
              </a:rPr>
              <a:t>*Meno stringente per I fellow ERC, il programma non valuta in maniera esplicita le pratiche di open science</a:t>
            </a:r>
          </a:p>
        </p:txBody>
      </p:sp>
      <p:grpSp>
        <p:nvGrpSpPr>
          <p:cNvPr id="15" name="Gruppo 14">
            <a:extLst>
              <a:ext uri="{FF2B5EF4-FFF2-40B4-BE49-F238E27FC236}">
                <a16:creationId xmlns:a16="http://schemas.microsoft.com/office/drawing/2014/main" id="{C4AB908C-CB4A-4F77-954D-25CFC821175C}"/>
              </a:ext>
            </a:extLst>
          </p:cNvPr>
          <p:cNvGrpSpPr/>
          <p:nvPr/>
        </p:nvGrpSpPr>
        <p:grpSpPr>
          <a:xfrm>
            <a:off x="6125726" y="6287269"/>
            <a:ext cx="1008112" cy="526107"/>
            <a:chOff x="179512" y="6302077"/>
            <a:chExt cx="1008112" cy="526107"/>
          </a:xfrm>
        </p:grpSpPr>
        <p:sp>
          <p:nvSpPr>
            <p:cNvPr id="16" name="CasellaDiTesto 15">
              <a:extLst>
                <a:ext uri="{FF2B5EF4-FFF2-40B4-BE49-F238E27FC236}">
                  <a16:creationId xmlns:a16="http://schemas.microsoft.com/office/drawing/2014/main" id="{A0282C17-E8F8-4029-9476-D5EF04DEE159}"/>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17" name="Immagine 16">
              <a:hlinkClick r:id="rId2"/>
              <a:extLst>
                <a:ext uri="{FF2B5EF4-FFF2-40B4-BE49-F238E27FC236}">
                  <a16:creationId xmlns:a16="http://schemas.microsoft.com/office/drawing/2014/main" id="{7737089D-D86C-4210-9D6F-65D626B5EC53}"/>
                </a:ext>
              </a:extLst>
            </p:cNvPr>
            <p:cNvPicPr>
              <a:picLocks noChangeAspect="1"/>
            </p:cNvPicPr>
            <p:nvPr/>
          </p:nvPicPr>
          <p:blipFill>
            <a:blip r:embed="rId3"/>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286118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EDA1803-0F05-4D81-9286-3A4FF4AB7BE7}"/>
              </a:ext>
            </a:extLst>
          </p:cNvPr>
          <p:cNvSpPr>
            <a:spLocks noGrp="1"/>
          </p:cNvSpPr>
          <p:nvPr>
            <p:ph sz="quarter" idx="13"/>
          </p:nvPr>
        </p:nvSpPr>
        <p:spPr>
          <a:xfrm>
            <a:off x="3567287" y="2492897"/>
            <a:ext cx="5182727" cy="2664295"/>
          </a:xfrm>
        </p:spPr>
        <p:txBody>
          <a:bodyPr lIns="91440" tIns="45720" rIns="91440" bIns="45720" anchor="t"/>
          <a:lstStyle/>
          <a:p>
            <a:pPr marL="457200" indent="-457200">
              <a:buFont typeface="+mj-lt"/>
              <a:buAutoNum type="arabicPeriod"/>
            </a:pPr>
            <a:r>
              <a:rPr lang="it-IT" sz="1800" b="1" dirty="0">
                <a:solidFill>
                  <a:srgbClr val="1F3D5F"/>
                </a:solidFill>
                <a:latin typeface="Calibri"/>
                <a:cs typeface="Calibri"/>
              </a:rPr>
              <a:t>Gestione responsabile dei dati </a:t>
            </a:r>
          </a:p>
          <a:p>
            <a:pPr marL="457200" indent="-457200">
              <a:buFont typeface="+mj-lt"/>
              <a:buAutoNum type="arabicPeriod"/>
            </a:pPr>
            <a:endParaRPr lang="it-IT" sz="1800" b="1" dirty="0">
              <a:solidFill>
                <a:srgbClr val="1F3D5F"/>
              </a:solidFill>
              <a:latin typeface="Calibri"/>
              <a:cs typeface="Calibri"/>
            </a:endParaRPr>
          </a:p>
          <a:p>
            <a:pPr marL="457200" indent="-457200">
              <a:buFont typeface="+mj-lt"/>
              <a:buAutoNum type="arabicPeriod"/>
            </a:pPr>
            <a:r>
              <a:rPr lang="it-IT" sz="1800" b="1" dirty="0">
                <a:solidFill>
                  <a:srgbClr val="1F3D5F"/>
                </a:solidFill>
                <a:latin typeface="Calibri"/>
                <a:cs typeface="Calibri"/>
              </a:rPr>
              <a:t>Preservazione a lungo termine</a:t>
            </a:r>
          </a:p>
          <a:p>
            <a:pPr marL="457200" indent="-457200">
              <a:buFont typeface="+mj-lt"/>
              <a:buAutoNum type="arabicPeriod"/>
            </a:pPr>
            <a:endParaRPr lang="it-IT" sz="1800" b="1" dirty="0">
              <a:solidFill>
                <a:srgbClr val="1F3D5F"/>
              </a:solidFill>
              <a:latin typeface="Calibri"/>
              <a:cs typeface="Calibri"/>
            </a:endParaRPr>
          </a:p>
          <a:p>
            <a:pPr marL="457200" indent="-457200">
              <a:buFont typeface="+mj-lt"/>
              <a:buAutoNum type="arabicPeriod"/>
            </a:pPr>
            <a:r>
              <a:rPr lang="it-IT" sz="1800" b="1" dirty="0">
                <a:solidFill>
                  <a:srgbClr val="1F3D5F"/>
                </a:solidFill>
                <a:latin typeface="Calibri"/>
                <a:cs typeface="Calibri"/>
              </a:rPr>
              <a:t>Pubblicazione aperta (con eccezioni)</a:t>
            </a:r>
          </a:p>
          <a:p>
            <a:pPr marL="457200" indent="-457200">
              <a:buFont typeface="+mj-lt"/>
              <a:buAutoNum type="arabicPeriod"/>
            </a:pPr>
            <a:endParaRPr lang="it-IT" sz="1800" b="1" dirty="0">
              <a:solidFill>
                <a:srgbClr val="1F3D5F"/>
              </a:solidFill>
              <a:latin typeface="Calibri"/>
              <a:cs typeface="Calibri"/>
            </a:endParaRPr>
          </a:p>
          <a:p>
            <a:pPr marL="457200" indent="-457200">
              <a:buFont typeface="+mj-lt"/>
              <a:buAutoNum type="arabicPeriod"/>
            </a:pPr>
            <a:r>
              <a:rPr lang="it-IT" sz="1800" b="1" dirty="0">
                <a:solidFill>
                  <a:srgbClr val="1F3D5F"/>
                </a:solidFill>
                <a:latin typeface="Calibri"/>
                <a:cs typeface="Calibri"/>
              </a:rPr>
              <a:t>Il Data Management Plan (DMP)</a:t>
            </a:r>
          </a:p>
          <a:p>
            <a:endParaRPr lang="it-IT" sz="1800" b="1" dirty="0">
              <a:latin typeface="Calibri"/>
              <a:cs typeface="Calibri"/>
            </a:endParaRPr>
          </a:p>
        </p:txBody>
      </p:sp>
      <p:sp>
        <p:nvSpPr>
          <p:cNvPr id="3" name="Titolo 2">
            <a:extLst>
              <a:ext uri="{FF2B5EF4-FFF2-40B4-BE49-F238E27FC236}">
                <a16:creationId xmlns:a16="http://schemas.microsoft.com/office/drawing/2014/main" id="{2EAA72E0-F07B-45BC-9B55-46B084C28914}"/>
              </a:ext>
            </a:extLst>
          </p:cNvPr>
          <p:cNvSpPr>
            <a:spLocks noGrp="1"/>
          </p:cNvSpPr>
          <p:nvPr>
            <p:ph type="title"/>
          </p:nvPr>
        </p:nvSpPr>
        <p:spPr>
          <a:xfrm>
            <a:off x="179512" y="3356992"/>
            <a:ext cx="2881870" cy="936104"/>
          </a:xfrm>
        </p:spPr>
        <p:txBody>
          <a:bodyPr lIns="91440" tIns="45720" rIns="91440" bIns="45720" anchor="t"/>
          <a:lstStyle/>
          <a:p>
            <a:r>
              <a:rPr lang="it-IT" dirty="0">
                <a:latin typeface="Calibri"/>
                <a:cs typeface="Calibri"/>
              </a:rPr>
              <a:t>La gestione dei dati di ricerca</a:t>
            </a:r>
          </a:p>
        </p:txBody>
      </p:sp>
    </p:spTree>
    <p:extLst>
      <p:ext uri="{BB962C8B-B14F-4D97-AF65-F5344CB8AC3E}">
        <p14:creationId xmlns:p14="http://schemas.microsoft.com/office/powerpoint/2010/main" val="21911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13EB314-B0F5-4BA7-8B1F-2D145954CE1B}"/>
              </a:ext>
            </a:extLst>
          </p:cNvPr>
          <p:cNvSpPr>
            <a:spLocks noGrp="1"/>
          </p:cNvSpPr>
          <p:nvPr>
            <p:ph type="body" sz="quarter" idx="10"/>
          </p:nvPr>
        </p:nvSpPr>
        <p:spPr/>
        <p:txBody>
          <a:bodyPr/>
          <a:lstStyle/>
          <a:p>
            <a:r>
              <a:rPr lang="it-IT" dirty="0"/>
              <a:t>Perché l’interesse per i dati</a:t>
            </a:r>
          </a:p>
        </p:txBody>
      </p:sp>
      <p:sp>
        <p:nvSpPr>
          <p:cNvPr id="3" name="Segnaposto contenuto 2">
            <a:extLst>
              <a:ext uri="{FF2B5EF4-FFF2-40B4-BE49-F238E27FC236}">
                <a16:creationId xmlns:a16="http://schemas.microsoft.com/office/drawing/2014/main" id="{D7ACD51F-5D2A-4648-B162-C3697FDC2CCE}"/>
              </a:ext>
            </a:extLst>
          </p:cNvPr>
          <p:cNvSpPr>
            <a:spLocks noGrp="1"/>
          </p:cNvSpPr>
          <p:nvPr>
            <p:ph sz="quarter" idx="12"/>
          </p:nvPr>
        </p:nvSpPr>
        <p:spPr>
          <a:xfrm>
            <a:off x="395288" y="1309471"/>
            <a:ext cx="3528640" cy="1822081"/>
          </a:xfrm>
        </p:spPr>
        <p:txBody>
          <a:bodyPr>
            <a:normAutofit/>
          </a:bodyPr>
          <a:lstStyle/>
          <a:p>
            <a:pPr marL="0" indent="0">
              <a:buNone/>
            </a:pPr>
            <a:r>
              <a:rPr lang="it-IT" dirty="0"/>
              <a:t>L’Open Science passa attraverso la gestione consapevole di tutti gli output di ricerca (es. </a:t>
            </a:r>
            <a:r>
              <a:rPr lang="it-IT" b="1" dirty="0"/>
              <a:t>pubblicazioni, dati, software, modelli, algoritmi </a:t>
            </a:r>
            <a:r>
              <a:rPr lang="it-IT" dirty="0"/>
              <a:t>e </a:t>
            </a:r>
            <a:r>
              <a:rPr lang="it-IT" b="1" dirty="0"/>
              <a:t>metodologie</a:t>
            </a:r>
            <a:r>
              <a:rPr lang="it-IT" dirty="0"/>
              <a:t>).</a:t>
            </a:r>
          </a:p>
        </p:txBody>
      </p:sp>
      <p:pic>
        <p:nvPicPr>
          <p:cNvPr id="4" name="Picture 2">
            <a:extLst>
              <a:ext uri="{FF2B5EF4-FFF2-40B4-BE49-F238E27FC236}">
                <a16:creationId xmlns:a16="http://schemas.microsoft.com/office/drawing/2014/main" id="{65BDC234-B828-4FF7-9B4E-98181B196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274" y="195334"/>
            <a:ext cx="4702200" cy="2654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egnaposto contenuto 2">
            <a:extLst>
              <a:ext uri="{FF2B5EF4-FFF2-40B4-BE49-F238E27FC236}">
                <a16:creationId xmlns:a16="http://schemas.microsoft.com/office/drawing/2014/main" id="{7794A667-B7D5-4B8F-AE37-1E66E1E850C8}"/>
              </a:ext>
            </a:extLst>
          </p:cNvPr>
          <p:cNvSpPr txBox="1">
            <a:spLocks/>
          </p:cNvSpPr>
          <p:nvPr/>
        </p:nvSpPr>
        <p:spPr>
          <a:xfrm>
            <a:off x="423280" y="3094230"/>
            <a:ext cx="8750334" cy="2738004"/>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dirty="0"/>
              <a:t>La </a:t>
            </a:r>
            <a:r>
              <a:rPr lang="it-IT" b="1" dirty="0"/>
              <a:t>valutazione della ricerca </a:t>
            </a:r>
            <a:r>
              <a:rPr lang="it-IT" dirty="0"/>
              <a:t>si sta muovendo verso un modello</a:t>
            </a:r>
            <a:r>
              <a:rPr lang="it-IT" b="1" dirty="0"/>
              <a:t> </a:t>
            </a:r>
            <a:r>
              <a:rPr lang="it-IT" dirty="0"/>
              <a:t>meno legato alle sole</a:t>
            </a:r>
            <a:r>
              <a:rPr lang="it-IT" b="1" dirty="0"/>
              <a:t> </a:t>
            </a:r>
            <a:r>
              <a:rPr lang="it-IT" dirty="0"/>
              <a:t>pubblicazioni ma </a:t>
            </a:r>
            <a:r>
              <a:rPr lang="it-IT" b="1" dirty="0"/>
              <a:t>più attento a tutti questi diversi output</a:t>
            </a:r>
            <a:r>
              <a:rPr lang="it-IT" dirty="0"/>
              <a:t> (vedi es. </a:t>
            </a:r>
            <a:r>
              <a:rPr lang="it-IT" dirty="0">
                <a:hlinkClick r:id="rId3">
                  <a:extLst>
                    <a:ext uri="{A12FA001-AC4F-418D-AE19-62706E023703}">
                      <ahyp:hlinkClr xmlns:ahyp="http://schemas.microsoft.com/office/drawing/2018/hyperlinkcolor" val="tx"/>
                    </a:ext>
                  </a:extLst>
                </a:hlinkClick>
              </a:rPr>
              <a:t>CoARA</a:t>
            </a:r>
            <a:r>
              <a:rPr lang="it-IT" dirty="0"/>
              <a:t>, </a:t>
            </a:r>
            <a:r>
              <a:rPr lang="en-US" dirty="0">
                <a:hlinkClick r:id="rId4">
                  <a:extLst>
                    <a:ext uri="{A12FA001-AC4F-418D-AE19-62706E023703}">
                      <ahyp:hlinkClr xmlns:ahyp="http://schemas.microsoft.com/office/drawing/2018/hyperlinkcolor" val="tx"/>
                    </a:ext>
                  </a:extLst>
                </a:hlinkClick>
              </a:rPr>
              <a:t>EC </a:t>
            </a:r>
            <a:r>
              <a:rPr lang="en-US" dirty="0">
                <a:effectLst/>
                <a:hlinkClick r:id="rId4">
                  <a:extLst>
                    <a:ext uri="{A12FA001-AC4F-418D-AE19-62706E023703}">
                      <ahyp:hlinkClr xmlns:ahyp="http://schemas.microsoft.com/office/drawing/2018/hyperlinkcolor" val="tx"/>
                    </a:ext>
                  </a:extLst>
                </a:hlinkClick>
              </a:rPr>
              <a:t>report</a:t>
            </a:r>
            <a:r>
              <a:rPr lang="en-US" i="1" dirty="0">
                <a:effectLst/>
                <a:hlinkClick r:id="rId4">
                  <a:extLst>
                    <a:ext uri="{A12FA001-AC4F-418D-AE19-62706E023703}">
                      <ahyp:hlinkClr xmlns:ahyp="http://schemas.microsoft.com/office/drawing/2018/hyperlinkcolor" val="tx"/>
                    </a:ext>
                  </a:extLst>
                </a:hlinkClick>
              </a:rPr>
              <a:t> </a:t>
            </a:r>
            <a:r>
              <a:rPr lang="en-US" dirty="0">
                <a:hlinkClick r:id="rId4">
                  <a:extLst>
                    <a:ext uri="{A12FA001-AC4F-418D-AE19-62706E023703}">
                      <ahyp:hlinkClr xmlns:ahyp="http://schemas.microsoft.com/office/drawing/2018/hyperlinkcolor" val="tx"/>
                    </a:ext>
                  </a:extLst>
                </a:hlinkClick>
              </a:rPr>
              <a:t>2021</a:t>
            </a:r>
            <a:r>
              <a:rPr lang="it-IT" dirty="0"/>
              <a:t>).</a:t>
            </a:r>
          </a:p>
          <a:p>
            <a:pPr marL="0" indent="0">
              <a:buNone/>
            </a:pPr>
            <a:endParaRPr lang="it-IT" dirty="0"/>
          </a:p>
          <a:p>
            <a:pPr marL="0" indent="0">
              <a:buNone/>
            </a:pPr>
            <a:r>
              <a:rPr lang="it-IT" dirty="0"/>
              <a:t>L’accento è posto sui dati e gli </a:t>
            </a:r>
            <a:r>
              <a:rPr lang="it-IT" b="1" dirty="0"/>
              <a:t>strumenti necessari per validare le conclusioni </a:t>
            </a:r>
            <a:r>
              <a:rPr lang="it-IT" dirty="0"/>
              <a:t>di un processo di ricerca (semplificando: dati + metodologie).</a:t>
            </a:r>
          </a:p>
          <a:p>
            <a:pPr marL="0" indent="0">
              <a:buNone/>
            </a:pPr>
            <a:endParaRPr lang="it-IT" dirty="0"/>
          </a:p>
          <a:p>
            <a:pPr marL="0" indent="0">
              <a:buNone/>
            </a:pPr>
            <a:r>
              <a:rPr lang="it-IT" dirty="0"/>
              <a:t>Questo richiede un notevole sforzo in termini di tempo e strumenti – è una buona idea prevedere anche queste spese nel </a:t>
            </a:r>
            <a:r>
              <a:rPr lang="it-IT" b="1" dirty="0"/>
              <a:t>budget di progetto.</a:t>
            </a:r>
          </a:p>
          <a:p>
            <a:endParaRPr lang="it-IT" dirty="0"/>
          </a:p>
          <a:p>
            <a:endParaRPr lang="it-IT" dirty="0"/>
          </a:p>
        </p:txBody>
      </p:sp>
      <p:sp>
        <p:nvSpPr>
          <p:cNvPr id="6" name="CasellaDiTesto 5">
            <a:extLst>
              <a:ext uri="{FF2B5EF4-FFF2-40B4-BE49-F238E27FC236}">
                <a16:creationId xmlns:a16="http://schemas.microsoft.com/office/drawing/2014/main" id="{04CAA862-9C96-4654-A4CB-35FAAAFC84DD}"/>
              </a:ext>
            </a:extLst>
          </p:cNvPr>
          <p:cNvSpPr txBox="1"/>
          <p:nvPr/>
        </p:nvSpPr>
        <p:spPr>
          <a:xfrm>
            <a:off x="179512" y="6237312"/>
            <a:ext cx="5904656" cy="646331"/>
          </a:xfrm>
          <a:prstGeom prst="rect">
            <a:avLst/>
          </a:prstGeom>
          <a:noFill/>
        </p:spPr>
        <p:txBody>
          <a:bodyPr wrap="square" rtlCol="0">
            <a:spAutoFit/>
          </a:bodyPr>
          <a:lstStyle/>
          <a:p>
            <a:r>
              <a:rPr lang="en-US" sz="900" dirty="0">
                <a:solidFill>
                  <a:schemeClr val="bg1"/>
                </a:solidFill>
                <a:effectLst/>
              </a:rPr>
              <a:t>Image from </a:t>
            </a:r>
            <a:r>
              <a:rPr lang="en-US" sz="900" dirty="0" err="1">
                <a:solidFill>
                  <a:schemeClr val="bg1"/>
                </a:solidFill>
                <a:effectLst/>
              </a:rPr>
              <a:t>Noppe</a:t>
            </a:r>
            <a:r>
              <a:rPr lang="en-US" sz="900" dirty="0">
                <a:solidFill>
                  <a:schemeClr val="bg1"/>
                </a:solidFill>
                <a:effectLst/>
              </a:rPr>
              <a:t>,  N., et al. (2022). The hands-on guide to research data management for KU Leuven researchers, students, and research support staff in the humanities and social sciences. </a:t>
            </a:r>
            <a:r>
              <a:rPr lang="en-US" sz="900" dirty="0" err="1">
                <a:solidFill>
                  <a:schemeClr val="bg1"/>
                </a:solidFill>
                <a:effectLst/>
              </a:rPr>
              <a:t>Zenodo</a:t>
            </a:r>
            <a:r>
              <a:rPr lang="en-US" sz="900" dirty="0">
                <a:solidFill>
                  <a:schemeClr val="bg1"/>
                </a:solidFill>
                <a:effectLst/>
              </a:rPr>
              <a:t>. </a:t>
            </a:r>
            <a:r>
              <a:rPr lang="en-US" sz="900" dirty="0">
                <a:solidFill>
                  <a:schemeClr val="bg1"/>
                </a:solidFill>
                <a:effectLst/>
                <a:hlinkClick r:id="rId5">
                  <a:extLst>
                    <a:ext uri="{A12FA001-AC4F-418D-AE19-62706E023703}">
                      <ahyp:hlinkClr xmlns:ahyp="http://schemas.microsoft.com/office/drawing/2018/hyperlinkcolor" val="tx"/>
                    </a:ext>
                  </a:extLst>
                </a:hlinkClick>
              </a:rPr>
              <a:t>https://doi.org/10.5281/zenodo.7234562</a:t>
            </a:r>
            <a:r>
              <a:rPr lang="en-US" sz="900" dirty="0">
                <a:solidFill>
                  <a:schemeClr val="bg1"/>
                </a:solidFill>
                <a:effectLst/>
              </a:rPr>
              <a:t> </a:t>
            </a:r>
          </a:p>
          <a:p>
            <a:endParaRPr lang="en-US" sz="900" dirty="0">
              <a:solidFill>
                <a:schemeClr val="bg1"/>
              </a:solidFill>
              <a:effectLst/>
            </a:endParaRPr>
          </a:p>
        </p:txBody>
      </p:sp>
      <p:grpSp>
        <p:nvGrpSpPr>
          <p:cNvPr id="7" name="Gruppo 6">
            <a:extLst>
              <a:ext uri="{FF2B5EF4-FFF2-40B4-BE49-F238E27FC236}">
                <a16:creationId xmlns:a16="http://schemas.microsoft.com/office/drawing/2014/main" id="{80AA3CA2-8050-4EA9-8C6A-DB9D09430224}"/>
              </a:ext>
            </a:extLst>
          </p:cNvPr>
          <p:cNvGrpSpPr/>
          <p:nvPr/>
        </p:nvGrpSpPr>
        <p:grpSpPr>
          <a:xfrm>
            <a:off x="6125726" y="6287269"/>
            <a:ext cx="1008112" cy="526107"/>
            <a:chOff x="179512" y="6302077"/>
            <a:chExt cx="1008112" cy="526107"/>
          </a:xfrm>
        </p:grpSpPr>
        <p:sp>
          <p:nvSpPr>
            <p:cNvPr id="8" name="CasellaDiTesto 7">
              <a:extLst>
                <a:ext uri="{FF2B5EF4-FFF2-40B4-BE49-F238E27FC236}">
                  <a16:creationId xmlns:a16="http://schemas.microsoft.com/office/drawing/2014/main" id="{F8138CB8-279C-422E-9A70-FDA824766F43}"/>
                </a:ext>
              </a:extLst>
            </p:cNvPr>
            <p:cNvSpPr txBox="1"/>
            <p:nvPr/>
          </p:nvSpPr>
          <p:spPr>
            <a:xfrm>
              <a:off x="179512" y="6597352"/>
              <a:ext cx="1008112" cy="230832"/>
            </a:xfrm>
            <a:prstGeom prst="rect">
              <a:avLst/>
            </a:prstGeom>
            <a:noFill/>
          </p:spPr>
          <p:txBody>
            <a:bodyPr wrap="square" rtlCol="0">
              <a:spAutoFit/>
            </a:bodyPr>
            <a:lstStyle/>
            <a:p>
              <a:r>
                <a:rPr lang="en-GB" sz="900" dirty="0">
                  <a:solidFill>
                    <a:schemeClr val="bg1"/>
                  </a:solidFill>
                </a:rPr>
                <a:t>04 </a:t>
              </a:r>
              <a:r>
                <a:rPr lang="en-GB" sz="900" dirty="0" err="1">
                  <a:solidFill>
                    <a:schemeClr val="bg1"/>
                  </a:solidFill>
                </a:rPr>
                <a:t>aprile</a:t>
              </a:r>
              <a:r>
                <a:rPr lang="en-GB" sz="900" dirty="0">
                  <a:solidFill>
                    <a:schemeClr val="bg1"/>
                  </a:solidFill>
                </a:rPr>
                <a:t> 2023</a:t>
              </a:r>
            </a:p>
          </p:txBody>
        </p:sp>
        <p:pic>
          <p:nvPicPr>
            <p:cNvPr id="9" name="Immagine 8">
              <a:hlinkClick r:id="rId6"/>
              <a:extLst>
                <a:ext uri="{FF2B5EF4-FFF2-40B4-BE49-F238E27FC236}">
                  <a16:creationId xmlns:a16="http://schemas.microsoft.com/office/drawing/2014/main" id="{8F07975E-37B4-42FF-9D01-A23B48FDBA14}"/>
                </a:ext>
              </a:extLst>
            </p:cNvPr>
            <p:cNvPicPr>
              <a:picLocks noChangeAspect="1"/>
            </p:cNvPicPr>
            <p:nvPr/>
          </p:nvPicPr>
          <p:blipFill>
            <a:blip r:embed="rId7"/>
            <a:stretch>
              <a:fillRect/>
            </a:stretch>
          </p:blipFill>
          <p:spPr>
            <a:xfrm>
              <a:off x="190617" y="6302077"/>
              <a:ext cx="838200" cy="295275"/>
            </a:xfrm>
            <a:prstGeom prst="rect">
              <a:avLst/>
            </a:prstGeom>
          </p:spPr>
        </p:pic>
      </p:grpSp>
    </p:spTree>
    <p:extLst>
      <p:ext uri="{BB962C8B-B14F-4D97-AF65-F5344CB8AC3E}">
        <p14:creationId xmlns:p14="http://schemas.microsoft.com/office/powerpoint/2010/main" val="650318621"/>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8e5ea7-13ff-4b0a-a412-2f66aa44d3ee" xsi:nil="true"/>
    <lcf76f155ced4ddcb4097134ff3c332f xmlns="0f12eaa5-22da-4cde-9aac-2d54c8c43af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540CCD6F9CD14A98359F632C14FE5B" ma:contentTypeVersion="15" ma:contentTypeDescription="Create a new document." ma:contentTypeScope="" ma:versionID="d3f190f5c71549dd98e63b208d31364a">
  <xsd:schema xmlns:xsd="http://www.w3.org/2001/XMLSchema" xmlns:xs="http://www.w3.org/2001/XMLSchema" xmlns:p="http://schemas.microsoft.com/office/2006/metadata/properties" xmlns:ns2="0f12eaa5-22da-4cde-9aac-2d54c8c43af4" xmlns:ns3="2a8e5ea7-13ff-4b0a-a412-2f66aa44d3ee" targetNamespace="http://schemas.microsoft.com/office/2006/metadata/properties" ma:root="true" ma:fieldsID="17c9c7f7632fc308eb19e76e424ec015" ns2:_="" ns3:_="">
    <xsd:import namespace="0f12eaa5-22da-4cde-9aac-2d54c8c43af4"/>
    <xsd:import namespace="2a8e5ea7-13ff-4b0a-a412-2f66aa44d3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2eaa5-22da-4cde-9aac-2d54c8c43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8e5ea7-13ff-4b0a-a412-2f66aa44d3e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dd1e41-0f0a-4822-bdbd-8ee4f95889ee}" ma:internalName="TaxCatchAll" ma:showField="CatchAllData" ma:web="2a8e5ea7-13ff-4b0a-a412-2f66aa44d3e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3342C-EC68-41F2-9A15-C7C27C21D417}">
  <ds:schemaRefs>
    <ds:schemaRef ds:uri="http://purl.org/dc/elements/1.1/"/>
    <ds:schemaRef ds:uri="http://purl.org/dc/terms/"/>
    <ds:schemaRef ds:uri="2a8e5ea7-13ff-4b0a-a412-2f66aa44d3e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f12eaa5-22da-4cde-9aac-2d54c8c43af4"/>
    <ds:schemaRef ds:uri="http://purl.org/dc/dcmitype/"/>
  </ds:schemaRefs>
</ds:datastoreItem>
</file>

<file path=customXml/itemProps2.xml><?xml version="1.0" encoding="utf-8"?>
<ds:datastoreItem xmlns:ds="http://schemas.openxmlformats.org/officeDocument/2006/customXml" ds:itemID="{1D6B136D-7F6B-4A18-9444-9DCFB15EE4B3}">
  <ds:schemaRefs>
    <ds:schemaRef ds:uri="http://schemas.microsoft.com/sharepoint/v3/contenttype/forms"/>
  </ds:schemaRefs>
</ds:datastoreItem>
</file>

<file path=customXml/itemProps3.xml><?xml version="1.0" encoding="utf-8"?>
<ds:datastoreItem xmlns:ds="http://schemas.openxmlformats.org/officeDocument/2006/customXml" ds:itemID="{15D64C8B-A317-4EE6-9510-CD5572486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2eaa5-22da-4cde-9aac-2d54c8c43af4"/>
    <ds:schemaRef ds:uri="2a8e5ea7-13ff-4b0a-a412-2f66aa44d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1744</TotalTime>
  <Words>2507</Words>
  <Application>Microsoft Office PowerPoint</Application>
  <PresentationFormat>Presentazione su schermo (4:3)</PresentationFormat>
  <Paragraphs>213</Paragraphs>
  <Slides>24</Slides>
  <Notes>3</Notes>
  <HiddenSlides>0</HiddenSlides>
  <MMClips>0</MMClips>
  <ScaleCrop>false</ScaleCrop>
  <HeadingPairs>
    <vt:vector size="6" baseType="variant">
      <vt:variant>
        <vt:lpstr>Caratteri utilizzati</vt:lpstr>
      </vt:variant>
      <vt:variant>
        <vt:i4>6</vt:i4>
      </vt:variant>
      <vt:variant>
        <vt:lpstr>Tema</vt:lpstr>
      </vt:variant>
      <vt:variant>
        <vt:i4>6</vt:i4>
      </vt:variant>
      <vt:variant>
        <vt:lpstr>Titoli diapositive</vt:lpstr>
      </vt:variant>
      <vt:variant>
        <vt:i4>24</vt:i4>
      </vt:variant>
    </vt:vector>
  </HeadingPairs>
  <TitlesOfParts>
    <vt:vector size="36" baseType="lpstr">
      <vt:lpstr>Arial</vt:lpstr>
      <vt:lpstr>Calibri</vt:lpstr>
      <vt:lpstr>Century Gothic</vt:lpstr>
      <vt:lpstr>Courier New</vt:lpstr>
      <vt:lpstr>Wingdings</vt:lpstr>
      <vt:lpstr>YanoneKaffeesatz</vt:lpstr>
      <vt:lpstr>COPERTINA</vt:lpstr>
      <vt:lpstr>DIAPOSITIVE</vt:lpstr>
      <vt:lpstr>CHIUSURA</vt:lpstr>
      <vt:lpstr>1_DIAPOSITIVE</vt:lpstr>
      <vt:lpstr>2_DIAPOSITIVE</vt:lpstr>
      <vt:lpstr>1_COPERTINA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gestione dei dati di ricerca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Altre pratiche open science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Bianca Gualandi</cp:lastModifiedBy>
  <cp:revision>332</cp:revision>
  <dcterms:created xsi:type="dcterms:W3CDTF">2017-11-13T10:11:35Z</dcterms:created>
  <dcterms:modified xsi:type="dcterms:W3CDTF">2023-05-03T14:03:07Z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0x01010048540CCD6F9CD14A98359F632C14FE5B</vt:lpwstr>
  </property>
  <property fmtid="{D5CDD505-2E9C-101B-9397-08002B2CF9AE}" pid="3" name="MediaServiceImageTags">
    <vt:lpwstr/>
  </property>
</Properties>
</file>